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Lobster" charset="1" panose="00000500000000000000"/>
      <p:regular r:id="rId18"/>
    </p:embeddedFont>
    <p:embeddedFont>
      <p:font typeface="Nunito" charset="1" panose="00000000000000000000"/>
      <p:regular r:id="rId19"/>
    </p:embeddedFont>
    <p:embeddedFont>
      <p:font typeface="Nunito Bold" charset="1" panose="00000000000000000000"/>
      <p:regular r:id="rId20"/>
    </p:embeddedFont>
    <p:embeddedFont>
      <p:font typeface="Nunito Italics" charset="1" panose="00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41.svg" Type="http://schemas.openxmlformats.org/officeDocument/2006/relationships/image"/><Relationship Id="rId12" Target="../media/image32.png" Type="http://schemas.openxmlformats.org/officeDocument/2006/relationships/image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2.png" Type="http://schemas.openxmlformats.org/officeDocument/2006/relationships/image"/><Relationship Id="rId5" Target="../media/image25.pn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Relationship Id="rId8" Target="../media/image3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13.png" Type="http://schemas.openxmlformats.org/officeDocument/2006/relationships/image"/><Relationship Id="rId12" Target="../media/image46.png" Type="http://schemas.openxmlformats.org/officeDocument/2006/relationships/image"/><Relationship Id="rId13" Target="../media/image14.png" Type="http://schemas.openxmlformats.org/officeDocument/2006/relationships/image"/><Relationship Id="rId14" Target="../media/image15.png" Type="http://schemas.openxmlformats.org/officeDocument/2006/relationships/image"/><Relationship Id="rId15" Target="../media/image16.png" Type="http://schemas.openxmlformats.org/officeDocument/2006/relationships/image"/><Relationship Id="rId16" Target="../media/image47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png" Type="http://schemas.openxmlformats.org/officeDocument/2006/relationships/image"/><Relationship Id="rId12" Target="../media/image21.png" Type="http://schemas.openxmlformats.org/officeDocument/2006/relationships/image"/><Relationship Id="rId13" Target="../media/image22.png" Type="http://schemas.openxmlformats.org/officeDocument/2006/relationships/image"/><Relationship Id="rId14" Target="../media/image23.png" Type="http://schemas.openxmlformats.org/officeDocument/2006/relationships/image"/><Relationship Id="rId15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2.png" Type="http://schemas.openxmlformats.org/officeDocument/2006/relationships/image"/><Relationship Id="rId5" Target="../media/image25.png" Type="http://schemas.openxmlformats.org/officeDocument/2006/relationships/image"/><Relationship Id="rId6" Target="../media/image1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2.pn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7.svg" Type="http://schemas.openxmlformats.org/officeDocument/2006/relationships/image"/><Relationship Id="rId12" Target="../media/image22.png" Type="http://schemas.openxmlformats.org/officeDocument/2006/relationships/image"/><Relationship Id="rId13" Target="../media/image37.png" Type="http://schemas.openxmlformats.org/officeDocument/2006/relationships/image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1.png" Type="http://schemas.openxmlformats.org/officeDocument/2006/relationships/image"/><Relationship Id="rId7" Target="../media/image34.png" Type="http://schemas.openxmlformats.org/officeDocument/2006/relationships/image"/><Relationship Id="rId8" Target="../media/image35.pn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6.png" Type="http://schemas.openxmlformats.org/officeDocument/2006/relationships/image"/><Relationship Id="rId12" Target="../media/image7.svg" Type="http://schemas.openxmlformats.org/officeDocument/2006/relationships/image"/><Relationship Id="rId13" Target="../media/image21.pn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1.png" Type="http://schemas.openxmlformats.org/officeDocument/2006/relationships/image"/><Relationship Id="rId5" Target="../media/image34.pn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2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6.png" Type="http://schemas.openxmlformats.org/officeDocument/2006/relationships/image"/><Relationship Id="rId8" Target="../media/image42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0.png" Type="http://schemas.openxmlformats.org/officeDocument/2006/relationships/image"/><Relationship Id="rId13" Target="../media/image41.svg" Type="http://schemas.openxmlformats.org/officeDocument/2006/relationships/image"/><Relationship Id="rId14" Target="../media/image43.png" Type="http://schemas.openxmlformats.org/officeDocument/2006/relationships/image"/><Relationship Id="rId2" Target="../media/image3.png" Type="http://schemas.openxmlformats.org/officeDocument/2006/relationships/image"/><Relationship Id="rId3" Target="../media/image1.pn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08733" y="3225338"/>
            <a:ext cx="16230600" cy="3836324"/>
          </a:xfrm>
          <a:custGeom>
            <a:avLst/>
            <a:gdLst/>
            <a:ahLst/>
            <a:cxnLst/>
            <a:rect r="r" b="b" t="t" l="l"/>
            <a:pathLst>
              <a:path h="3836324" w="16230600">
                <a:moveTo>
                  <a:pt x="0" y="0"/>
                </a:moveTo>
                <a:lnTo>
                  <a:pt x="16230600" y="0"/>
                </a:lnTo>
                <a:lnTo>
                  <a:pt x="16230600" y="3836324"/>
                </a:lnTo>
                <a:lnTo>
                  <a:pt x="0" y="3836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2375283" y="3225338"/>
            <a:ext cx="16230600" cy="3836324"/>
          </a:xfrm>
          <a:custGeom>
            <a:avLst/>
            <a:gdLst/>
            <a:ahLst/>
            <a:cxnLst/>
            <a:rect r="r" b="b" t="t" l="l"/>
            <a:pathLst>
              <a:path h="3836324" w="16230600">
                <a:moveTo>
                  <a:pt x="16230600" y="0"/>
                </a:moveTo>
                <a:lnTo>
                  <a:pt x="0" y="0"/>
                </a:lnTo>
                <a:lnTo>
                  <a:pt x="0" y="3836324"/>
                </a:lnTo>
                <a:lnTo>
                  <a:pt x="16230600" y="383632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169380" y="615259"/>
            <a:ext cx="6237241" cy="5067758"/>
          </a:xfrm>
          <a:custGeom>
            <a:avLst/>
            <a:gdLst/>
            <a:ahLst/>
            <a:cxnLst/>
            <a:rect r="r" b="b" t="t" l="l"/>
            <a:pathLst>
              <a:path h="5067758" w="6237241">
                <a:moveTo>
                  <a:pt x="6237240" y="0"/>
                </a:moveTo>
                <a:lnTo>
                  <a:pt x="0" y="0"/>
                </a:lnTo>
                <a:lnTo>
                  <a:pt x="0" y="5067758"/>
                </a:lnTo>
                <a:lnTo>
                  <a:pt x="6237240" y="5067758"/>
                </a:lnTo>
                <a:lnTo>
                  <a:pt x="623724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257862" y="691459"/>
            <a:ext cx="6237241" cy="5067758"/>
          </a:xfrm>
          <a:custGeom>
            <a:avLst/>
            <a:gdLst/>
            <a:ahLst/>
            <a:cxnLst/>
            <a:rect r="r" b="b" t="t" l="l"/>
            <a:pathLst>
              <a:path h="5067758" w="6237241">
                <a:moveTo>
                  <a:pt x="0" y="0"/>
                </a:moveTo>
                <a:lnTo>
                  <a:pt x="6237240" y="0"/>
                </a:lnTo>
                <a:lnTo>
                  <a:pt x="6237240" y="5067758"/>
                </a:lnTo>
                <a:lnTo>
                  <a:pt x="0" y="5067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959710" y="6207627"/>
            <a:ext cx="20207420" cy="8158746"/>
          </a:xfrm>
          <a:custGeom>
            <a:avLst/>
            <a:gdLst/>
            <a:ahLst/>
            <a:cxnLst/>
            <a:rect r="r" b="b" t="t" l="l"/>
            <a:pathLst>
              <a:path h="8158746" w="20207420">
                <a:moveTo>
                  <a:pt x="0" y="0"/>
                </a:moveTo>
                <a:lnTo>
                  <a:pt x="20207420" y="0"/>
                </a:lnTo>
                <a:lnTo>
                  <a:pt x="20207420" y="8158746"/>
                </a:lnTo>
                <a:lnTo>
                  <a:pt x="0" y="815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5833076" y="4516845"/>
            <a:ext cx="3573303" cy="2894376"/>
          </a:xfrm>
          <a:custGeom>
            <a:avLst/>
            <a:gdLst/>
            <a:ahLst/>
            <a:cxnLst/>
            <a:rect r="r" b="b" t="t" l="l"/>
            <a:pathLst>
              <a:path h="2894376" w="3573303">
                <a:moveTo>
                  <a:pt x="3573304" y="0"/>
                </a:moveTo>
                <a:lnTo>
                  <a:pt x="0" y="0"/>
                </a:lnTo>
                <a:lnTo>
                  <a:pt x="0" y="2894376"/>
                </a:lnTo>
                <a:lnTo>
                  <a:pt x="3573304" y="2894376"/>
                </a:lnTo>
                <a:lnTo>
                  <a:pt x="357330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808797" y="4516845"/>
            <a:ext cx="4671776" cy="2727149"/>
          </a:xfrm>
          <a:custGeom>
            <a:avLst/>
            <a:gdLst/>
            <a:ahLst/>
            <a:cxnLst/>
            <a:rect r="r" b="b" t="t" l="l"/>
            <a:pathLst>
              <a:path h="2727149" w="4671776">
                <a:moveTo>
                  <a:pt x="0" y="0"/>
                </a:moveTo>
                <a:lnTo>
                  <a:pt x="4671776" y="0"/>
                </a:lnTo>
                <a:lnTo>
                  <a:pt x="4671776" y="2727150"/>
                </a:lnTo>
                <a:lnTo>
                  <a:pt x="0" y="2727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388500" y="4721327"/>
            <a:ext cx="1191319" cy="2237218"/>
          </a:xfrm>
          <a:custGeom>
            <a:avLst/>
            <a:gdLst/>
            <a:ahLst/>
            <a:cxnLst/>
            <a:rect r="r" b="b" t="t" l="l"/>
            <a:pathLst>
              <a:path h="2237218" w="1191319">
                <a:moveTo>
                  <a:pt x="0" y="0"/>
                </a:moveTo>
                <a:lnTo>
                  <a:pt x="1191319" y="0"/>
                </a:lnTo>
                <a:lnTo>
                  <a:pt x="1191319" y="2237218"/>
                </a:lnTo>
                <a:lnTo>
                  <a:pt x="0" y="22372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568282" y="5143500"/>
            <a:ext cx="4415877" cy="4546592"/>
          </a:xfrm>
          <a:custGeom>
            <a:avLst/>
            <a:gdLst/>
            <a:ahLst/>
            <a:cxnLst/>
            <a:rect r="r" b="b" t="t" l="l"/>
            <a:pathLst>
              <a:path h="4546592" w="4415877">
                <a:moveTo>
                  <a:pt x="0" y="0"/>
                </a:moveTo>
                <a:lnTo>
                  <a:pt x="4415878" y="0"/>
                </a:lnTo>
                <a:lnTo>
                  <a:pt x="4415878" y="4546592"/>
                </a:lnTo>
                <a:lnTo>
                  <a:pt x="0" y="4546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737121" y="4721327"/>
            <a:ext cx="1863268" cy="2019803"/>
          </a:xfrm>
          <a:custGeom>
            <a:avLst/>
            <a:gdLst/>
            <a:ahLst/>
            <a:cxnLst/>
            <a:rect r="r" b="b" t="t" l="l"/>
            <a:pathLst>
              <a:path h="2019803" w="1863268">
                <a:moveTo>
                  <a:pt x="0" y="0"/>
                </a:moveTo>
                <a:lnTo>
                  <a:pt x="1863268" y="0"/>
                </a:lnTo>
                <a:lnTo>
                  <a:pt x="1863268" y="2019803"/>
                </a:lnTo>
                <a:lnTo>
                  <a:pt x="0" y="20198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1427930" y="5628988"/>
            <a:ext cx="4291788" cy="4061104"/>
          </a:xfrm>
          <a:custGeom>
            <a:avLst/>
            <a:gdLst/>
            <a:ahLst/>
            <a:cxnLst/>
            <a:rect r="r" b="b" t="t" l="l"/>
            <a:pathLst>
              <a:path h="4061104" w="4291788">
                <a:moveTo>
                  <a:pt x="4291788" y="0"/>
                </a:moveTo>
                <a:lnTo>
                  <a:pt x="0" y="0"/>
                </a:lnTo>
                <a:lnTo>
                  <a:pt x="0" y="4061104"/>
                </a:lnTo>
                <a:lnTo>
                  <a:pt x="4291788" y="4061104"/>
                </a:lnTo>
                <a:lnTo>
                  <a:pt x="4291788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855317" y="8700430"/>
            <a:ext cx="4490638" cy="1979323"/>
          </a:xfrm>
          <a:custGeom>
            <a:avLst/>
            <a:gdLst/>
            <a:ahLst/>
            <a:cxnLst/>
            <a:rect r="r" b="b" t="t" l="l"/>
            <a:pathLst>
              <a:path h="1979323" w="4490638">
                <a:moveTo>
                  <a:pt x="0" y="0"/>
                </a:moveTo>
                <a:lnTo>
                  <a:pt x="4490638" y="0"/>
                </a:lnTo>
                <a:lnTo>
                  <a:pt x="4490638" y="1979323"/>
                </a:lnTo>
                <a:lnTo>
                  <a:pt x="0" y="19793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0" y="8700430"/>
            <a:ext cx="4490638" cy="1979323"/>
          </a:xfrm>
          <a:custGeom>
            <a:avLst/>
            <a:gdLst/>
            <a:ahLst/>
            <a:cxnLst/>
            <a:rect r="r" b="b" t="t" l="l"/>
            <a:pathLst>
              <a:path h="1979323" w="4490638">
                <a:moveTo>
                  <a:pt x="4490638" y="0"/>
                </a:moveTo>
                <a:lnTo>
                  <a:pt x="0" y="0"/>
                </a:lnTo>
                <a:lnTo>
                  <a:pt x="0" y="1979323"/>
                </a:lnTo>
                <a:lnTo>
                  <a:pt x="4490638" y="1979323"/>
                </a:lnTo>
                <a:lnTo>
                  <a:pt x="4490638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926734" y="9062725"/>
            <a:ext cx="1698973" cy="1841504"/>
          </a:xfrm>
          <a:custGeom>
            <a:avLst/>
            <a:gdLst/>
            <a:ahLst/>
            <a:cxnLst/>
            <a:rect r="r" b="b" t="t" l="l"/>
            <a:pathLst>
              <a:path h="1841504" w="1698973">
                <a:moveTo>
                  <a:pt x="0" y="0"/>
                </a:moveTo>
                <a:lnTo>
                  <a:pt x="1698973" y="0"/>
                </a:lnTo>
                <a:lnTo>
                  <a:pt x="1698973" y="1841504"/>
                </a:lnTo>
                <a:lnTo>
                  <a:pt x="0" y="18415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2524033" y="8838249"/>
            <a:ext cx="1698973" cy="1841504"/>
          </a:xfrm>
          <a:custGeom>
            <a:avLst/>
            <a:gdLst/>
            <a:ahLst/>
            <a:cxnLst/>
            <a:rect r="r" b="b" t="t" l="l"/>
            <a:pathLst>
              <a:path h="1841504" w="1698973">
                <a:moveTo>
                  <a:pt x="1698973" y="0"/>
                </a:moveTo>
                <a:lnTo>
                  <a:pt x="0" y="0"/>
                </a:lnTo>
                <a:lnTo>
                  <a:pt x="0" y="1841504"/>
                </a:lnTo>
                <a:lnTo>
                  <a:pt x="1698973" y="1841504"/>
                </a:lnTo>
                <a:lnTo>
                  <a:pt x="1698973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684682" y="3853952"/>
            <a:ext cx="589393" cy="584733"/>
          </a:xfrm>
          <a:custGeom>
            <a:avLst/>
            <a:gdLst/>
            <a:ahLst/>
            <a:cxnLst/>
            <a:rect r="r" b="b" t="t" l="l"/>
            <a:pathLst>
              <a:path h="584733" w="589393">
                <a:moveTo>
                  <a:pt x="0" y="0"/>
                </a:moveTo>
                <a:lnTo>
                  <a:pt x="589393" y="0"/>
                </a:lnTo>
                <a:lnTo>
                  <a:pt x="589393" y="584734"/>
                </a:lnTo>
                <a:lnTo>
                  <a:pt x="0" y="5847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468956" y="7713165"/>
            <a:ext cx="790344" cy="685321"/>
          </a:xfrm>
          <a:custGeom>
            <a:avLst/>
            <a:gdLst/>
            <a:ahLst/>
            <a:cxnLst/>
            <a:rect r="r" b="b" t="t" l="l"/>
            <a:pathLst>
              <a:path h="685321" w="790344">
                <a:moveTo>
                  <a:pt x="0" y="0"/>
                </a:moveTo>
                <a:lnTo>
                  <a:pt x="790344" y="0"/>
                </a:lnTo>
                <a:lnTo>
                  <a:pt x="790344" y="685321"/>
                </a:lnTo>
                <a:lnTo>
                  <a:pt x="0" y="6853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16864128" y="7836714"/>
            <a:ext cx="3265733" cy="1226011"/>
          </a:xfrm>
          <a:custGeom>
            <a:avLst/>
            <a:gdLst/>
            <a:ahLst/>
            <a:cxnLst/>
            <a:rect r="r" b="b" t="t" l="l"/>
            <a:pathLst>
              <a:path h="1226011" w="3265733">
                <a:moveTo>
                  <a:pt x="3265733" y="0"/>
                </a:moveTo>
                <a:lnTo>
                  <a:pt x="0" y="0"/>
                </a:lnTo>
                <a:lnTo>
                  <a:pt x="0" y="1226011"/>
                </a:lnTo>
                <a:lnTo>
                  <a:pt x="3265733" y="1226011"/>
                </a:lnTo>
                <a:lnTo>
                  <a:pt x="3265733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684682" y="275547"/>
            <a:ext cx="12918636" cy="2873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45"/>
              </a:lnSpc>
              <a:spcBef>
                <a:spcPct val="0"/>
              </a:spcBef>
            </a:pPr>
            <a:r>
              <a:rPr lang="en-US" sz="16818">
                <a:solidFill>
                  <a:srgbClr val="4B2E24"/>
                </a:solidFill>
                <a:latin typeface="Lobster"/>
                <a:ea typeface="Lobster"/>
                <a:cs typeface="Lobster"/>
                <a:sym typeface="Lobster"/>
              </a:rPr>
              <a:t>Teks Prosedur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340327" y="3033499"/>
            <a:ext cx="11607346" cy="629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8"/>
              </a:lnSpc>
              <a:spcBef>
                <a:spcPct val="0"/>
              </a:spcBef>
            </a:pPr>
            <a:r>
              <a:rPr lang="en-US" sz="3698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</a:t>
            </a:r>
            <a:r>
              <a:rPr lang="en-US" sz="3698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emahami Cara Membuat dan Melakukan Sesuatu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-1449926" y="7836714"/>
            <a:ext cx="3265733" cy="1226011"/>
          </a:xfrm>
          <a:custGeom>
            <a:avLst/>
            <a:gdLst/>
            <a:ahLst/>
            <a:cxnLst/>
            <a:rect r="r" b="b" t="t" l="l"/>
            <a:pathLst>
              <a:path h="1226011" w="3265733">
                <a:moveTo>
                  <a:pt x="0" y="0"/>
                </a:moveTo>
                <a:lnTo>
                  <a:pt x="3265733" y="0"/>
                </a:lnTo>
                <a:lnTo>
                  <a:pt x="3265733" y="1226011"/>
                </a:lnTo>
                <a:lnTo>
                  <a:pt x="0" y="122601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4652977" y="3853952"/>
            <a:ext cx="589393" cy="584733"/>
          </a:xfrm>
          <a:custGeom>
            <a:avLst/>
            <a:gdLst/>
            <a:ahLst/>
            <a:cxnLst/>
            <a:rect r="r" b="b" t="t" l="l"/>
            <a:pathLst>
              <a:path h="584733" w="589393">
                <a:moveTo>
                  <a:pt x="589392" y="0"/>
                </a:moveTo>
                <a:lnTo>
                  <a:pt x="0" y="0"/>
                </a:lnTo>
                <a:lnTo>
                  <a:pt x="0" y="584734"/>
                </a:lnTo>
                <a:lnTo>
                  <a:pt x="589392" y="584734"/>
                </a:lnTo>
                <a:lnTo>
                  <a:pt x="589392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3266824"/>
            <a:ext cx="442144" cy="442144"/>
          </a:xfrm>
          <a:custGeom>
            <a:avLst/>
            <a:gdLst/>
            <a:ahLst/>
            <a:cxnLst/>
            <a:rect r="r" b="b" t="t" l="l"/>
            <a:pathLst>
              <a:path h="442144" w="442144">
                <a:moveTo>
                  <a:pt x="0" y="0"/>
                </a:moveTo>
                <a:lnTo>
                  <a:pt x="442144" y="0"/>
                </a:lnTo>
                <a:lnTo>
                  <a:pt x="442144" y="442144"/>
                </a:lnTo>
                <a:lnTo>
                  <a:pt x="0" y="442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6894" y="6086015"/>
            <a:ext cx="442144" cy="442144"/>
          </a:xfrm>
          <a:custGeom>
            <a:avLst/>
            <a:gdLst/>
            <a:ahLst/>
            <a:cxnLst/>
            <a:rect r="r" b="b" t="t" l="l"/>
            <a:pathLst>
              <a:path h="442144" w="442144">
                <a:moveTo>
                  <a:pt x="0" y="0"/>
                </a:moveTo>
                <a:lnTo>
                  <a:pt x="442144" y="0"/>
                </a:lnTo>
                <a:lnTo>
                  <a:pt x="442144" y="442144"/>
                </a:lnTo>
                <a:lnTo>
                  <a:pt x="0" y="4421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59538" y="6604359"/>
            <a:ext cx="5180346" cy="195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Memastikan bahwa hasil yang sama akan diperoleh oleh siapa pun yang mengikuti instruksi. Contoh: resep di restoran cepat saji, prosedur perakitan di pabrik.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122121" y="3296030"/>
            <a:ext cx="442144" cy="442144"/>
          </a:xfrm>
          <a:custGeom>
            <a:avLst/>
            <a:gdLst/>
            <a:ahLst/>
            <a:cxnLst/>
            <a:rect r="r" b="b" t="t" l="l"/>
            <a:pathLst>
              <a:path h="442144" w="442144">
                <a:moveTo>
                  <a:pt x="0" y="0"/>
                </a:moveTo>
                <a:lnTo>
                  <a:pt x="442144" y="0"/>
                </a:lnTo>
                <a:lnTo>
                  <a:pt x="442144" y="442144"/>
                </a:lnTo>
                <a:lnTo>
                  <a:pt x="0" y="442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754765" y="3814374"/>
            <a:ext cx="5180346" cy="156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Membantu kita menyelesaikan aktivitas lebih cepat dan lebih efisien karena prosedurnya telah dicoba dan diuji.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122121" y="6115222"/>
            <a:ext cx="442144" cy="442144"/>
          </a:xfrm>
          <a:custGeom>
            <a:avLst/>
            <a:gdLst/>
            <a:ahLst/>
            <a:cxnLst/>
            <a:rect r="r" b="b" t="t" l="l"/>
            <a:pathLst>
              <a:path h="442144" w="442144">
                <a:moveTo>
                  <a:pt x="0" y="0"/>
                </a:moveTo>
                <a:lnTo>
                  <a:pt x="442144" y="0"/>
                </a:lnTo>
                <a:lnTo>
                  <a:pt x="442144" y="442144"/>
                </a:lnTo>
                <a:lnTo>
                  <a:pt x="0" y="442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754765" y="6633566"/>
            <a:ext cx="5180346" cy="195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Menjadi sarana utama untuk mempelajari keterampilan baru, seperti cara memasak, memperbaiki barang, dan menggunakan aplikasi baru.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219162" y="3237617"/>
            <a:ext cx="442144" cy="442144"/>
          </a:xfrm>
          <a:custGeom>
            <a:avLst/>
            <a:gdLst/>
            <a:ahLst/>
            <a:cxnLst/>
            <a:rect r="r" b="b" t="t" l="l"/>
            <a:pathLst>
              <a:path h="442144" w="442144">
                <a:moveTo>
                  <a:pt x="0" y="0"/>
                </a:moveTo>
                <a:lnTo>
                  <a:pt x="442144" y="0"/>
                </a:lnTo>
                <a:lnTo>
                  <a:pt x="442144" y="442145"/>
                </a:lnTo>
                <a:lnTo>
                  <a:pt x="0" y="442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560254" y="8075531"/>
            <a:ext cx="8698890" cy="3678936"/>
          </a:xfrm>
          <a:custGeom>
            <a:avLst/>
            <a:gdLst/>
            <a:ahLst/>
            <a:cxnLst/>
            <a:rect r="r" b="b" t="t" l="l"/>
            <a:pathLst>
              <a:path h="3678936" w="8698890">
                <a:moveTo>
                  <a:pt x="0" y="0"/>
                </a:moveTo>
                <a:lnTo>
                  <a:pt x="8698890" y="0"/>
                </a:lnTo>
                <a:lnTo>
                  <a:pt x="8698890" y="3678936"/>
                </a:lnTo>
                <a:lnTo>
                  <a:pt x="0" y="3678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-86582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2108492" y="8075531"/>
            <a:ext cx="8698890" cy="3678936"/>
          </a:xfrm>
          <a:custGeom>
            <a:avLst/>
            <a:gdLst/>
            <a:ahLst/>
            <a:cxnLst/>
            <a:rect r="r" b="b" t="t" l="l"/>
            <a:pathLst>
              <a:path h="3678936" w="8698890">
                <a:moveTo>
                  <a:pt x="8698890" y="0"/>
                </a:moveTo>
                <a:lnTo>
                  <a:pt x="0" y="0"/>
                </a:lnTo>
                <a:lnTo>
                  <a:pt x="0" y="3678936"/>
                </a:lnTo>
                <a:lnTo>
                  <a:pt x="8698890" y="3678936"/>
                </a:lnTo>
                <a:lnTo>
                  <a:pt x="8698890" y="0"/>
                </a:lnTo>
                <a:close/>
              </a:path>
            </a:pathLst>
          </a:custGeom>
          <a:blipFill>
            <a:blip r:embed="rId12"/>
            <a:stretch>
              <a:fillRect l="0" t="0" r="-86582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585665" y="655432"/>
            <a:ext cx="11116669" cy="2030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28"/>
              </a:lnSpc>
            </a:pPr>
            <a:r>
              <a:rPr lang="en-US" b="true" sz="6422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Pe</a:t>
            </a:r>
            <a:r>
              <a:rPr lang="en-US" b="true" sz="6422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ran Teks Prosedur dalam Kehidupan Sehari-hari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59538" y="3276980"/>
            <a:ext cx="4007072" cy="402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569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Menjamin Keamanan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59538" y="3785168"/>
            <a:ext cx="5180346" cy="195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Memberikan instruksi yang tepat tentang cara menggunakan perangkat elektronik, minum obat, atau memberikan pertolongan pertama agar tetap aman.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59538" y="6096172"/>
            <a:ext cx="4007072" cy="402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569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Mencapai Hasil Standar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754765" y="3306187"/>
            <a:ext cx="4007072" cy="402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569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Meningkatkan Efisiensi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754765" y="6125378"/>
            <a:ext cx="4007072" cy="402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569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Alat untuk Belajar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851699" y="3276980"/>
            <a:ext cx="2925162" cy="1202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569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Menghindari Kebingungan dan Kesalahan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851699" y="4587487"/>
            <a:ext cx="3104635" cy="312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Dengan adanya urutan yang jelas, kita bisa menghindari kesalahan fatal yang mungkin terjadi jika hanya mengandalkan ingatan atau perkiraan.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1153899" y="3636868"/>
            <a:ext cx="20812536" cy="4919327"/>
          </a:xfrm>
          <a:custGeom>
            <a:avLst/>
            <a:gdLst/>
            <a:ahLst/>
            <a:cxnLst/>
            <a:rect r="r" b="b" t="t" l="l"/>
            <a:pathLst>
              <a:path h="4919327" w="20812536">
                <a:moveTo>
                  <a:pt x="20812536" y="0"/>
                </a:moveTo>
                <a:lnTo>
                  <a:pt x="0" y="0"/>
                </a:lnTo>
                <a:lnTo>
                  <a:pt x="0" y="4919327"/>
                </a:lnTo>
                <a:lnTo>
                  <a:pt x="20812536" y="4919327"/>
                </a:lnTo>
                <a:lnTo>
                  <a:pt x="20812536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53899" y="7012124"/>
            <a:ext cx="20207420" cy="8158746"/>
          </a:xfrm>
          <a:custGeom>
            <a:avLst/>
            <a:gdLst/>
            <a:ahLst/>
            <a:cxnLst/>
            <a:rect r="r" b="b" t="t" l="l"/>
            <a:pathLst>
              <a:path h="8158746" w="20207420">
                <a:moveTo>
                  <a:pt x="0" y="0"/>
                </a:moveTo>
                <a:lnTo>
                  <a:pt x="20207420" y="0"/>
                </a:lnTo>
                <a:lnTo>
                  <a:pt x="20207420" y="8158746"/>
                </a:lnTo>
                <a:lnTo>
                  <a:pt x="0" y="8158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6678877" y="-1102498"/>
            <a:ext cx="12676871" cy="10299958"/>
          </a:xfrm>
          <a:custGeom>
            <a:avLst/>
            <a:gdLst/>
            <a:ahLst/>
            <a:cxnLst/>
            <a:rect r="r" b="b" t="t" l="l"/>
            <a:pathLst>
              <a:path h="10299958" w="12676871">
                <a:moveTo>
                  <a:pt x="12676872" y="0"/>
                </a:moveTo>
                <a:lnTo>
                  <a:pt x="0" y="0"/>
                </a:lnTo>
                <a:lnTo>
                  <a:pt x="0" y="10299958"/>
                </a:lnTo>
                <a:lnTo>
                  <a:pt x="12676872" y="10299958"/>
                </a:lnTo>
                <a:lnTo>
                  <a:pt x="12676872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321646" y="2480665"/>
            <a:ext cx="6871991" cy="9995623"/>
          </a:xfrm>
          <a:custGeom>
            <a:avLst/>
            <a:gdLst/>
            <a:ahLst/>
            <a:cxnLst/>
            <a:rect r="r" b="b" t="t" l="l"/>
            <a:pathLst>
              <a:path h="9995623" w="6871991">
                <a:moveTo>
                  <a:pt x="6871991" y="0"/>
                </a:moveTo>
                <a:lnTo>
                  <a:pt x="0" y="0"/>
                </a:lnTo>
                <a:lnTo>
                  <a:pt x="0" y="9995623"/>
                </a:lnTo>
                <a:lnTo>
                  <a:pt x="6871991" y="9995623"/>
                </a:lnTo>
                <a:lnTo>
                  <a:pt x="6871991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671161" y="1362859"/>
            <a:ext cx="6429475" cy="1424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328"/>
              </a:lnSpc>
            </a:pPr>
            <a:r>
              <a:rPr lang="en-US" sz="9062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Kesimpulan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671161" y="3016150"/>
            <a:ext cx="6429475" cy="2249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8"/>
              </a:lnSpc>
              <a:spcBef>
                <a:spcPct val="0"/>
              </a:spcBef>
            </a:pPr>
            <a:r>
              <a:rPr lang="en-US" sz="321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</a:t>
            </a:r>
            <a:r>
              <a:rPr lang="en-US" sz="3213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eks prosedur merupakan panduan berharga yang membantu kita melakukan berbagai hal secara berurutan, tepat, dan benar.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855317" y="8700430"/>
            <a:ext cx="4490638" cy="1979323"/>
          </a:xfrm>
          <a:custGeom>
            <a:avLst/>
            <a:gdLst/>
            <a:ahLst/>
            <a:cxnLst/>
            <a:rect r="r" b="b" t="t" l="l"/>
            <a:pathLst>
              <a:path h="1979323" w="4490638">
                <a:moveTo>
                  <a:pt x="0" y="0"/>
                </a:moveTo>
                <a:lnTo>
                  <a:pt x="4490638" y="0"/>
                </a:lnTo>
                <a:lnTo>
                  <a:pt x="4490638" y="1979323"/>
                </a:lnTo>
                <a:lnTo>
                  <a:pt x="0" y="1979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2524033" y="8838249"/>
            <a:ext cx="1698973" cy="1841504"/>
          </a:xfrm>
          <a:custGeom>
            <a:avLst/>
            <a:gdLst/>
            <a:ahLst/>
            <a:cxnLst/>
            <a:rect r="r" b="b" t="t" l="l"/>
            <a:pathLst>
              <a:path h="1841504" w="1698973">
                <a:moveTo>
                  <a:pt x="1698973" y="0"/>
                </a:moveTo>
                <a:lnTo>
                  <a:pt x="0" y="0"/>
                </a:lnTo>
                <a:lnTo>
                  <a:pt x="0" y="1841504"/>
                </a:lnTo>
                <a:lnTo>
                  <a:pt x="1698973" y="1841504"/>
                </a:lnTo>
                <a:lnTo>
                  <a:pt x="169897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6409969" y="1410484"/>
            <a:ext cx="1011883" cy="1602075"/>
          </a:xfrm>
          <a:custGeom>
            <a:avLst/>
            <a:gdLst/>
            <a:ahLst/>
            <a:cxnLst/>
            <a:rect r="r" b="b" t="t" l="l"/>
            <a:pathLst>
              <a:path h="1602075" w="1011883">
                <a:moveTo>
                  <a:pt x="1011883" y="0"/>
                </a:moveTo>
                <a:lnTo>
                  <a:pt x="0" y="0"/>
                </a:lnTo>
                <a:lnTo>
                  <a:pt x="0" y="1602075"/>
                </a:lnTo>
                <a:lnTo>
                  <a:pt x="1011883" y="1602075"/>
                </a:lnTo>
                <a:lnTo>
                  <a:pt x="1011883" y="0"/>
                </a:lnTo>
                <a:close/>
              </a:path>
            </a:pathLst>
          </a:custGeom>
          <a:blipFill>
            <a:blip r:embed="rId8"/>
            <a:stretch>
              <a:fillRect l="0" t="0" r="-100000" b="-84075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08733" y="3225338"/>
            <a:ext cx="16230600" cy="3836324"/>
          </a:xfrm>
          <a:custGeom>
            <a:avLst/>
            <a:gdLst/>
            <a:ahLst/>
            <a:cxnLst/>
            <a:rect r="r" b="b" t="t" l="l"/>
            <a:pathLst>
              <a:path h="3836324" w="16230600">
                <a:moveTo>
                  <a:pt x="0" y="0"/>
                </a:moveTo>
                <a:lnTo>
                  <a:pt x="16230600" y="0"/>
                </a:lnTo>
                <a:lnTo>
                  <a:pt x="16230600" y="3836324"/>
                </a:lnTo>
                <a:lnTo>
                  <a:pt x="0" y="3836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2375283" y="3225338"/>
            <a:ext cx="16230600" cy="3836324"/>
          </a:xfrm>
          <a:custGeom>
            <a:avLst/>
            <a:gdLst/>
            <a:ahLst/>
            <a:cxnLst/>
            <a:rect r="r" b="b" t="t" l="l"/>
            <a:pathLst>
              <a:path h="3836324" w="16230600">
                <a:moveTo>
                  <a:pt x="16230600" y="0"/>
                </a:moveTo>
                <a:lnTo>
                  <a:pt x="0" y="0"/>
                </a:lnTo>
                <a:lnTo>
                  <a:pt x="0" y="3836324"/>
                </a:lnTo>
                <a:lnTo>
                  <a:pt x="16230600" y="383632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5169380" y="615259"/>
            <a:ext cx="6237241" cy="5067758"/>
          </a:xfrm>
          <a:custGeom>
            <a:avLst/>
            <a:gdLst/>
            <a:ahLst/>
            <a:cxnLst/>
            <a:rect r="r" b="b" t="t" l="l"/>
            <a:pathLst>
              <a:path h="5067758" w="6237241">
                <a:moveTo>
                  <a:pt x="6237240" y="0"/>
                </a:moveTo>
                <a:lnTo>
                  <a:pt x="0" y="0"/>
                </a:lnTo>
                <a:lnTo>
                  <a:pt x="0" y="5067758"/>
                </a:lnTo>
                <a:lnTo>
                  <a:pt x="6237240" y="5067758"/>
                </a:lnTo>
                <a:lnTo>
                  <a:pt x="623724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257862" y="691459"/>
            <a:ext cx="6237241" cy="5067758"/>
          </a:xfrm>
          <a:custGeom>
            <a:avLst/>
            <a:gdLst/>
            <a:ahLst/>
            <a:cxnLst/>
            <a:rect r="r" b="b" t="t" l="l"/>
            <a:pathLst>
              <a:path h="5067758" w="6237241">
                <a:moveTo>
                  <a:pt x="0" y="0"/>
                </a:moveTo>
                <a:lnTo>
                  <a:pt x="6237240" y="0"/>
                </a:lnTo>
                <a:lnTo>
                  <a:pt x="6237240" y="5067758"/>
                </a:lnTo>
                <a:lnTo>
                  <a:pt x="0" y="50677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959710" y="6207627"/>
            <a:ext cx="20207420" cy="8158746"/>
          </a:xfrm>
          <a:custGeom>
            <a:avLst/>
            <a:gdLst/>
            <a:ahLst/>
            <a:cxnLst/>
            <a:rect r="r" b="b" t="t" l="l"/>
            <a:pathLst>
              <a:path h="8158746" w="20207420">
                <a:moveTo>
                  <a:pt x="0" y="0"/>
                </a:moveTo>
                <a:lnTo>
                  <a:pt x="20207420" y="0"/>
                </a:lnTo>
                <a:lnTo>
                  <a:pt x="20207420" y="8158746"/>
                </a:lnTo>
                <a:lnTo>
                  <a:pt x="0" y="815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5833076" y="4516845"/>
            <a:ext cx="3573303" cy="2894376"/>
          </a:xfrm>
          <a:custGeom>
            <a:avLst/>
            <a:gdLst/>
            <a:ahLst/>
            <a:cxnLst/>
            <a:rect r="r" b="b" t="t" l="l"/>
            <a:pathLst>
              <a:path h="2894376" w="3573303">
                <a:moveTo>
                  <a:pt x="3573304" y="0"/>
                </a:moveTo>
                <a:lnTo>
                  <a:pt x="0" y="0"/>
                </a:lnTo>
                <a:lnTo>
                  <a:pt x="0" y="2894376"/>
                </a:lnTo>
                <a:lnTo>
                  <a:pt x="3573304" y="2894376"/>
                </a:lnTo>
                <a:lnTo>
                  <a:pt x="357330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808797" y="4516845"/>
            <a:ext cx="4671776" cy="2727149"/>
          </a:xfrm>
          <a:custGeom>
            <a:avLst/>
            <a:gdLst/>
            <a:ahLst/>
            <a:cxnLst/>
            <a:rect r="r" b="b" t="t" l="l"/>
            <a:pathLst>
              <a:path h="2727149" w="4671776">
                <a:moveTo>
                  <a:pt x="0" y="0"/>
                </a:moveTo>
                <a:lnTo>
                  <a:pt x="4671776" y="0"/>
                </a:lnTo>
                <a:lnTo>
                  <a:pt x="4671776" y="2727150"/>
                </a:lnTo>
                <a:lnTo>
                  <a:pt x="0" y="2727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855317" y="8700430"/>
            <a:ext cx="4490638" cy="1979323"/>
          </a:xfrm>
          <a:custGeom>
            <a:avLst/>
            <a:gdLst/>
            <a:ahLst/>
            <a:cxnLst/>
            <a:rect r="r" b="b" t="t" l="l"/>
            <a:pathLst>
              <a:path h="1979323" w="4490638">
                <a:moveTo>
                  <a:pt x="0" y="0"/>
                </a:moveTo>
                <a:lnTo>
                  <a:pt x="4490638" y="0"/>
                </a:lnTo>
                <a:lnTo>
                  <a:pt x="4490638" y="1979323"/>
                </a:lnTo>
                <a:lnTo>
                  <a:pt x="0" y="19793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0" y="8700430"/>
            <a:ext cx="4490638" cy="1979323"/>
          </a:xfrm>
          <a:custGeom>
            <a:avLst/>
            <a:gdLst/>
            <a:ahLst/>
            <a:cxnLst/>
            <a:rect r="r" b="b" t="t" l="l"/>
            <a:pathLst>
              <a:path h="1979323" w="4490638">
                <a:moveTo>
                  <a:pt x="4490638" y="0"/>
                </a:moveTo>
                <a:lnTo>
                  <a:pt x="0" y="0"/>
                </a:lnTo>
                <a:lnTo>
                  <a:pt x="0" y="1979323"/>
                </a:lnTo>
                <a:lnTo>
                  <a:pt x="4490638" y="1979323"/>
                </a:lnTo>
                <a:lnTo>
                  <a:pt x="449063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4408733" y="3225338"/>
            <a:ext cx="3199257" cy="8229600"/>
          </a:xfrm>
          <a:custGeom>
            <a:avLst/>
            <a:gdLst/>
            <a:ahLst/>
            <a:cxnLst/>
            <a:rect r="r" b="b" t="t" l="l"/>
            <a:pathLst>
              <a:path h="8229600" w="3199257">
                <a:moveTo>
                  <a:pt x="3199257" y="0"/>
                </a:moveTo>
                <a:lnTo>
                  <a:pt x="0" y="0"/>
                </a:lnTo>
                <a:lnTo>
                  <a:pt x="0" y="8229600"/>
                </a:lnTo>
                <a:lnTo>
                  <a:pt x="3199257" y="8229600"/>
                </a:lnTo>
                <a:lnTo>
                  <a:pt x="3199257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926734" y="9062725"/>
            <a:ext cx="1698973" cy="1841504"/>
          </a:xfrm>
          <a:custGeom>
            <a:avLst/>
            <a:gdLst/>
            <a:ahLst/>
            <a:cxnLst/>
            <a:rect r="r" b="b" t="t" l="l"/>
            <a:pathLst>
              <a:path h="1841504" w="1698973">
                <a:moveTo>
                  <a:pt x="0" y="0"/>
                </a:moveTo>
                <a:lnTo>
                  <a:pt x="1698973" y="0"/>
                </a:lnTo>
                <a:lnTo>
                  <a:pt x="1698973" y="1841504"/>
                </a:lnTo>
                <a:lnTo>
                  <a:pt x="0" y="1841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677517" y="3149138"/>
            <a:ext cx="3693033" cy="8229600"/>
          </a:xfrm>
          <a:custGeom>
            <a:avLst/>
            <a:gdLst/>
            <a:ahLst/>
            <a:cxnLst/>
            <a:rect r="r" b="b" t="t" l="l"/>
            <a:pathLst>
              <a:path h="8229600" w="3693033">
                <a:moveTo>
                  <a:pt x="0" y="0"/>
                </a:moveTo>
                <a:lnTo>
                  <a:pt x="3693033" y="0"/>
                </a:lnTo>
                <a:lnTo>
                  <a:pt x="36930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2524033" y="8838249"/>
            <a:ext cx="1698973" cy="1841504"/>
          </a:xfrm>
          <a:custGeom>
            <a:avLst/>
            <a:gdLst/>
            <a:ahLst/>
            <a:cxnLst/>
            <a:rect r="r" b="b" t="t" l="l"/>
            <a:pathLst>
              <a:path h="1841504" w="1698973">
                <a:moveTo>
                  <a:pt x="1698973" y="0"/>
                </a:moveTo>
                <a:lnTo>
                  <a:pt x="0" y="0"/>
                </a:lnTo>
                <a:lnTo>
                  <a:pt x="0" y="1841504"/>
                </a:lnTo>
                <a:lnTo>
                  <a:pt x="1698973" y="1841504"/>
                </a:lnTo>
                <a:lnTo>
                  <a:pt x="1698973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684682" y="3853952"/>
            <a:ext cx="589393" cy="584733"/>
          </a:xfrm>
          <a:custGeom>
            <a:avLst/>
            <a:gdLst/>
            <a:ahLst/>
            <a:cxnLst/>
            <a:rect r="r" b="b" t="t" l="l"/>
            <a:pathLst>
              <a:path h="584733" w="589393">
                <a:moveTo>
                  <a:pt x="0" y="0"/>
                </a:moveTo>
                <a:lnTo>
                  <a:pt x="589393" y="0"/>
                </a:lnTo>
                <a:lnTo>
                  <a:pt x="589393" y="584734"/>
                </a:lnTo>
                <a:lnTo>
                  <a:pt x="0" y="5847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468956" y="7713165"/>
            <a:ext cx="790344" cy="685321"/>
          </a:xfrm>
          <a:custGeom>
            <a:avLst/>
            <a:gdLst/>
            <a:ahLst/>
            <a:cxnLst/>
            <a:rect r="r" b="b" t="t" l="l"/>
            <a:pathLst>
              <a:path h="685321" w="790344">
                <a:moveTo>
                  <a:pt x="0" y="0"/>
                </a:moveTo>
                <a:lnTo>
                  <a:pt x="790344" y="0"/>
                </a:lnTo>
                <a:lnTo>
                  <a:pt x="790344" y="685321"/>
                </a:lnTo>
                <a:lnTo>
                  <a:pt x="0" y="6853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16864128" y="7836714"/>
            <a:ext cx="3265733" cy="1226011"/>
          </a:xfrm>
          <a:custGeom>
            <a:avLst/>
            <a:gdLst/>
            <a:ahLst/>
            <a:cxnLst/>
            <a:rect r="r" b="b" t="t" l="l"/>
            <a:pathLst>
              <a:path h="1226011" w="3265733">
                <a:moveTo>
                  <a:pt x="3265733" y="0"/>
                </a:moveTo>
                <a:lnTo>
                  <a:pt x="0" y="0"/>
                </a:lnTo>
                <a:lnTo>
                  <a:pt x="0" y="1226011"/>
                </a:lnTo>
                <a:lnTo>
                  <a:pt x="3265733" y="1226011"/>
                </a:lnTo>
                <a:lnTo>
                  <a:pt x="3265733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1449926" y="7836714"/>
            <a:ext cx="3265733" cy="1226011"/>
          </a:xfrm>
          <a:custGeom>
            <a:avLst/>
            <a:gdLst/>
            <a:ahLst/>
            <a:cxnLst/>
            <a:rect r="r" b="b" t="t" l="l"/>
            <a:pathLst>
              <a:path h="1226011" w="3265733">
                <a:moveTo>
                  <a:pt x="0" y="0"/>
                </a:moveTo>
                <a:lnTo>
                  <a:pt x="3265733" y="0"/>
                </a:lnTo>
                <a:lnTo>
                  <a:pt x="3265733" y="1226011"/>
                </a:lnTo>
                <a:lnTo>
                  <a:pt x="0" y="122601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477034" y="3225338"/>
            <a:ext cx="3333932" cy="8773506"/>
          </a:xfrm>
          <a:custGeom>
            <a:avLst/>
            <a:gdLst/>
            <a:ahLst/>
            <a:cxnLst/>
            <a:rect r="r" b="b" t="t" l="l"/>
            <a:pathLst>
              <a:path h="8773506" w="3333932">
                <a:moveTo>
                  <a:pt x="0" y="0"/>
                </a:moveTo>
                <a:lnTo>
                  <a:pt x="3333932" y="0"/>
                </a:lnTo>
                <a:lnTo>
                  <a:pt x="3333932" y="8773506"/>
                </a:lnTo>
                <a:lnTo>
                  <a:pt x="0" y="87735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149051" y="329509"/>
            <a:ext cx="11989899" cy="2661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52"/>
              </a:lnSpc>
              <a:spcBef>
                <a:spcPct val="0"/>
              </a:spcBef>
            </a:pPr>
            <a:r>
              <a:rPr lang="en-US" sz="15608">
                <a:solidFill>
                  <a:srgbClr val="4B2E24"/>
                </a:solidFill>
                <a:latin typeface="Lobster"/>
                <a:ea typeface="Lobster"/>
                <a:cs typeface="Lobster"/>
                <a:sym typeface="Lobster"/>
              </a:rPr>
              <a:t>Terima Kasih</a:t>
            </a:r>
          </a:p>
        </p:txBody>
      </p:sp>
      <p:sp>
        <p:nvSpPr>
          <p:cNvPr name="Freeform 21" id="21"/>
          <p:cNvSpPr/>
          <p:nvPr/>
        </p:nvSpPr>
        <p:spPr>
          <a:xfrm flipH="true" flipV="false" rot="0">
            <a:off x="14223006" y="3853952"/>
            <a:ext cx="589393" cy="584733"/>
          </a:xfrm>
          <a:custGeom>
            <a:avLst/>
            <a:gdLst/>
            <a:ahLst/>
            <a:cxnLst/>
            <a:rect r="r" b="b" t="t" l="l"/>
            <a:pathLst>
              <a:path h="584733" w="589393">
                <a:moveTo>
                  <a:pt x="589393" y="0"/>
                </a:moveTo>
                <a:lnTo>
                  <a:pt x="0" y="0"/>
                </a:lnTo>
                <a:lnTo>
                  <a:pt x="0" y="584734"/>
                </a:lnTo>
                <a:lnTo>
                  <a:pt x="589393" y="584734"/>
                </a:lnTo>
                <a:lnTo>
                  <a:pt x="589393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2375283" y="3225338"/>
            <a:ext cx="16230600" cy="3836324"/>
          </a:xfrm>
          <a:custGeom>
            <a:avLst/>
            <a:gdLst/>
            <a:ahLst/>
            <a:cxnLst/>
            <a:rect r="r" b="b" t="t" l="l"/>
            <a:pathLst>
              <a:path h="3836324" w="16230600">
                <a:moveTo>
                  <a:pt x="16230600" y="0"/>
                </a:moveTo>
                <a:lnTo>
                  <a:pt x="0" y="0"/>
                </a:lnTo>
                <a:lnTo>
                  <a:pt x="0" y="3836324"/>
                </a:lnTo>
                <a:lnTo>
                  <a:pt x="16230600" y="383632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53899" y="7012124"/>
            <a:ext cx="20207420" cy="8158746"/>
          </a:xfrm>
          <a:custGeom>
            <a:avLst/>
            <a:gdLst/>
            <a:ahLst/>
            <a:cxnLst/>
            <a:rect r="r" b="b" t="t" l="l"/>
            <a:pathLst>
              <a:path h="8158746" w="20207420">
                <a:moveTo>
                  <a:pt x="0" y="0"/>
                </a:moveTo>
                <a:lnTo>
                  <a:pt x="20207420" y="0"/>
                </a:lnTo>
                <a:lnTo>
                  <a:pt x="20207420" y="8158746"/>
                </a:lnTo>
                <a:lnTo>
                  <a:pt x="0" y="8158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713455" y="4783948"/>
            <a:ext cx="4740510" cy="3839813"/>
          </a:xfrm>
          <a:custGeom>
            <a:avLst/>
            <a:gdLst/>
            <a:ahLst/>
            <a:cxnLst/>
            <a:rect r="r" b="b" t="t" l="l"/>
            <a:pathLst>
              <a:path h="3839813" w="4740510">
                <a:moveTo>
                  <a:pt x="0" y="0"/>
                </a:moveTo>
                <a:lnTo>
                  <a:pt x="4740510" y="0"/>
                </a:lnTo>
                <a:lnTo>
                  <a:pt x="4740510" y="3839814"/>
                </a:lnTo>
                <a:lnTo>
                  <a:pt x="0" y="3839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28700" y="3779689"/>
            <a:ext cx="11279640" cy="2727622"/>
          </a:xfrm>
          <a:custGeom>
            <a:avLst/>
            <a:gdLst/>
            <a:ahLst/>
            <a:cxnLst/>
            <a:rect r="r" b="b" t="t" l="l"/>
            <a:pathLst>
              <a:path h="2727622" w="11279640">
                <a:moveTo>
                  <a:pt x="11279640" y="0"/>
                </a:moveTo>
                <a:lnTo>
                  <a:pt x="0" y="0"/>
                </a:lnTo>
                <a:lnTo>
                  <a:pt x="0" y="2727622"/>
                </a:lnTo>
                <a:lnTo>
                  <a:pt x="11279640" y="2727622"/>
                </a:lnTo>
                <a:lnTo>
                  <a:pt x="112796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446274" y="5143500"/>
            <a:ext cx="4671776" cy="2727149"/>
          </a:xfrm>
          <a:custGeom>
            <a:avLst/>
            <a:gdLst/>
            <a:ahLst/>
            <a:cxnLst/>
            <a:rect r="r" b="b" t="t" l="l"/>
            <a:pathLst>
              <a:path h="2727149" w="4671776">
                <a:moveTo>
                  <a:pt x="0" y="0"/>
                </a:moveTo>
                <a:lnTo>
                  <a:pt x="4671776" y="0"/>
                </a:lnTo>
                <a:lnTo>
                  <a:pt x="4671776" y="2727149"/>
                </a:lnTo>
                <a:lnTo>
                  <a:pt x="0" y="2727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1175783" y="3056919"/>
            <a:ext cx="6083517" cy="8523317"/>
          </a:xfrm>
          <a:custGeom>
            <a:avLst/>
            <a:gdLst/>
            <a:ahLst/>
            <a:cxnLst/>
            <a:rect r="r" b="b" t="t" l="l"/>
            <a:pathLst>
              <a:path h="8523317" w="6083517">
                <a:moveTo>
                  <a:pt x="6083517" y="0"/>
                </a:moveTo>
                <a:lnTo>
                  <a:pt x="0" y="0"/>
                </a:lnTo>
                <a:lnTo>
                  <a:pt x="0" y="8523317"/>
                </a:lnTo>
                <a:lnTo>
                  <a:pt x="6083517" y="8523317"/>
                </a:lnTo>
                <a:lnTo>
                  <a:pt x="6083517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632818" y="8623762"/>
            <a:ext cx="3465685" cy="2490961"/>
          </a:xfrm>
          <a:custGeom>
            <a:avLst/>
            <a:gdLst/>
            <a:ahLst/>
            <a:cxnLst/>
            <a:rect r="r" b="b" t="t" l="l"/>
            <a:pathLst>
              <a:path h="2490961" w="3465685">
                <a:moveTo>
                  <a:pt x="3465684" y="0"/>
                </a:moveTo>
                <a:lnTo>
                  <a:pt x="0" y="0"/>
                </a:lnTo>
                <a:lnTo>
                  <a:pt x="0" y="2490961"/>
                </a:lnTo>
                <a:lnTo>
                  <a:pt x="3465684" y="2490961"/>
                </a:lnTo>
                <a:lnTo>
                  <a:pt x="3465684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3804022" y="6507311"/>
            <a:ext cx="1723498" cy="1602853"/>
          </a:xfrm>
          <a:custGeom>
            <a:avLst/>
            <a:gdLst/>
            <a:ahLst/>
            <a:cxnLst/>
            <a:rect r="r" b="b" t="t" l="l"/>
            <a:pathLst>
              <a:path h="1602853" w="1723498">
                <a:moveTo>
                  <a:pt x="1723498" y="0"/>
                </a:moveTo>
                <a:lnTo>
                  <a:pt x="0" y="0"/>
                </a:lnTo>
                <a:lnTo>
                  <a:pt x="0" y="1602853"/>
                </a:lnTo>
                <a:lnTo>
                  <a:pt x="1723498" y="1602853"/>
                </a:lnTo>
                <a:lnTo>
                  <a:pt x="1723498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034177" y="6847414"/>
            <a:ext cx="1597379" cy="2525500"/>
          </a:xfrm>
          <a:custGeom>
            <a:avLst/>
            <a:gdLst/>
            <a:ahLst/>
            <a:cxnLst/>
            <a:rect r="r" b="b" t="t" l="l"/>
            <a:pathLst>
              <a:path h="2525500" w="1597379">
                <a:moveTo>
                  <a:pt x="0" y="0"/>
                </a:moveTo>
                <a:lnTo>
                  <a:pt x="1597379" y="0"/>
                </a:lnTo>
                <a:lnTo>
                  <a:pt x="1597379" y="2525501"/>
                </a:lnTo>
                <a:lnTo>
                  <a:pt x="0" y="2525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949811" y="6024880"/>
            <a:ext cx="3002702" cy="2751225"/>
          </a:xfrm>
          <a:custGeom>
            <a:avLst/>
            <a:gdLst/>
            <a:ahLst/>
            <a:cxnLst/>
            <a:rect r="r" b="b" t="t" l="l"/>
            <a:pathLst>
              <a:path h="2751225" w="3002702">
                <a:moveTo>
                  <a:pt x="0" y="0"/>
                </a:moveTo>
                <a:lnTo>
                  <a:pt x="3002702" y="0"/>
                </a:lnTo>
                <a:lnTo>
                  <a:pt x="3002702" y="2751225"/>
                </a:lnTo>
                <a:lnTo>
                  <a:pt x="0" y="27512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810962" y="7061662"/>
            <a:ext cx="3291019" cy="3519806"/>
          </a:xfrm>
          <a:custGeom>
            <a:avLst/>
            <a:gdLst/>
            <a:ahLst/>
            <a:cxnLst/>
            <a:rect r="r" b="b" t="t" l="l"/>
            <a:pathLst>
              <a:path h="3519806" w="3291019">
                <a:moveTo>
                  <a:pt x="0" y="0"/>
                </a:moveTo>
                <a:lnTo>
                  <a:pt x="3291019" y="0"/>
                </a:lnTo>
                <a:lnTo>
                  <a:pt x="3291019" y="3519806"/>
                </a:lnTo>
                <a:lnTo>
                  <a:pt x="0" y="3519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881631" y="4214495"/>
            <a:ext cx="9122701" cy="181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Baya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ngkan teks prosedur seperti pakem (panduan) yang digunakan seorang dalang. Tanpa urutan cerita yang benar, pertunjukan wayang tidak akan berjalan dengan baik dan maknanya tidak akan tersampaikan.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819150"/>
            <a:ext cx="8115300" cy="1878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385"/>
              </a:lnSpc>
              <a:spcBef>
                <a:spcPct val="0"/>
              </a:spcBef>
            </a:pPr>
            <a:r>
              <a:rPr lang="en-US" sz="10989">
                <a:solidFill>
                  <a:srgbClr val="4B2E24"/>
                </a:solidFill>
                <a:latin typeface="Lobster"/>
                <a:ea typeface="Lobster"/>
                <a:cs typeface="Lobster"/>
                <a:sym typeface="Lobster"/>
              </a:rPr>
              <a:t>Teks Prosedur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76787" y="1098675"/>
            <a:ext cx="7682513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Je</a:t>
            </a: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nis teks yang berisi langkah-langkah atau tahapan yang harus dijalankan secara berurutan untuk mencapai suatu tujuan.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6635" y="5143500"/>
            <a:ext cx="19400132" cy="4585486"/>
          </a:xfrm>
          <a:custGeom>
            <a:avLst/>
            <a:gdLst/>
            <a:ahLst/>
            <a:cxnLst/>
            <a:rect r="r" b="b" t="t" l="l"/>
            <a:pathLst>
              <a:path h="4585486" w="19400132">
                <a:moveTo>
                  <a:pt x="0" y="0"/>
                </a:moveTo>
                <a:lnTo>
                  <a:pt x="19400131" y="0"/>
                </a:lnTo>
                <a:lnTo>
                  <a:pt x="19400131" y="4585486"/>
                </a:lnTo>
                <a:lnTo>
                  <a:pt x="0" y="4585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92497" y="8340090"/>
            <a:ext cx="20207420" cy="8158746"/>
          </a:xfrm>
          <a:custGeom>
            <a:avLst/>
            <a:gdLst/>
            <a:ahLst/>
            <a:cxnLst/>
            <a:rect r="r" b="b" t="t" l="l"/>
            <a:pathLst>
              <a:path h="8158746" w="20207420">
                <a:moveTo>
                  <a:pt x="0" y="0"/>
                </a:moveTo>
                <a:lnTo>
                  <a:pt x="20207420" y="0"/>
                </a:lnTo>
                <a:lnTo>
                  <a:pt x="20207420" y="8158746"/>
                </a:lnTo>
                <a:lnTo>
                  <a:pt x="0" y="8158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949564" y="-1041658"/>
            <a:ext cx="12676871" cy="10299958"/>
          </a:xfrm>
          <a:custGeom>
            <a:avLst/>
            <a:gdLst/>
            <a:ahLst/>
            <a:cxnLst/>
            <a:rect r="r" b="b" t="t" l="l"/>
            <a:pathLst>
              <a:path h="10299958" w="12676871">
                <a:moveTo>
                  <a:pt x="12676872" y="0"/>
                </a:moveTo>
                <a:lnTo>
                  <a:pt x="0" y="0"/>
                </a:lnTo>
                <a:lnTo>
                  <a:pt x="0" y="10299958"/>
                </a:lnTo>
                <a:lnTo>
                  <a:pt x="12676872" y="10299958"/>
                </a:lnTo>
                <a:lnTo>
                  <a:pt x="12676872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356701" y="2742438"/>
            <a:ext cx="6453981" cy="9387609"/>
          </a:xfrm>
          <a:custGeom>
            <a:avLst/>
            <a:gdLst/>
            <a:ahLst/>
            <a:cxnLst/>
            <a:rect r="r" b="b" t="t" l="l"/>
            <a:pathLst>
              <a:path h="9387609" w="6453981">
                <a:moveTo>
                  <a:pt x="0" y="0"/>
                </a:moveTo>
                <a:lnTo>
                  <a:pt x="6453981" y="0"/>
                </a:lnTo>
                <a:lnTo>
                  <a:pt x="6453981" y="9387609"/>
                </a:lnTo>
                <a:lnTo>
                  <a:pt x="0" y="9387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78371" y="990600"/>
            <a:ext cx="7053522" cy="2203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25"/>
              </a:lnSpc>
            </a:pPr>
            <a:r>
              <a:rPr lang="en-US" sz="6980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M</a:t>
            </a:r>
            <a:r>
              <a:rPr lang="en-US" b="true" sz="6980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engapa Kita Butuh Panduan?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78371" y="3371158"/>
            <a:ext cx="7682513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Tujua</a:t>
            </a: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 utama teks prosedur adalah memberikan petunjuk yang jelas kepada pembaca agar dapat: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78371" y="5064044"/>
            <a:ext cx="4420047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</a:t>
            </a: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embuat Sesuatu</a:t>
            </a:r>
          </a:p>
          <a:p>
            <a:pPr algn="l"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Melakukan Sesuatu</a:t>
            </a:r>
          </a:p>
          <a:p>
            <a:pPr algn="l" marL="604519" indent="-302260" lvl="1">
              <a:lnSpc>
                <a:spcPts val="3919"/>
              </a:lnSpc>
              <a:buAutoNum type="arabicPeriod" startAt="1"/>
            </a:pP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Menggunakan Sesuatu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78371" y="6756931"/>
            <a:ext cx="7682513" cy="1471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Fu</a:t>
            </a: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ngsinya adalah memastikan hasil akhir sesuai dengan yang diharapkan dan menghindari kesalahan.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585890" y="1346721"/>
            <a:ext cx="770810" cy="764717"/>
          </a:xfrm>
          <a:custGeom>
            <a:avLst/>
            <a:gdLst/>
            <a:ahLst/>
            <a:cxnLst/>
            <a:rect r="r" b="b" t="t" l="l"/>
            <a:pathLst>
              <a:path h="764717" w="770810">
                <a:moveTo>
                  <a:pt x="0" y="0"/>
                </a:moveTo>
                <a:lnTo>
                  <a:pt x="770811" y="0"/>
                </a:lnTo>
                <a:lnTo>
                  <a:pt x="770811" y="764717"/>
                </a:lnTo>
                <a:lnTo>
                  <a:pt x="0" y="7647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94210" y="3325081"/>
            <a:ext cx="3846889" cy="750780"/>
            <a:chOff x="0" y="0"/>
            <a:chExt cx="968456" cy="1890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68456" cy="189009"/>
            </a:xfrm>
            <a:custGeom>
              <a:avLst/>
              <a:gdLst/>
              <a:ahLst/>
              <a:cxnLst/>
              <a:rect r="r" b="b" t="t" l="l"/>
              <a:pathLst>
                <a:path h="189009" w="968456">
                  <a:moveTo>
                    <a:pt x="94505" y="0"/>
                  </a:moveTo>
                  <a:lnTo>
                    <a:pt x="873951" y="0"/>
                  </a:lnTo>
                  <a:cubicBezTo>
                    <a:pt x="926145" y="0"/>
                    <a:pt x="968456" y="42311"/>
                    <a:pt x="968456" y="94505"/>
                  </a:cubicBezTo>
                  <a:lnTo>
                    <a:pt x="968456" y="94505"/>
                  </a:lnTo>
                  <a:cubicBezTo>
                    <a:pt x="968456" y="119569"/>
                    <a:pt x="958499" y="143606"/>
                    <a:pt x="940776" y="161329"/>
                  </a:cubicBezTo>
                  <a:cubicBezTo>
                    <a:pt x="923053" y="179053"/>
                    <a:pt x="899016" y="189009"/>
                    <a:pt x="873951" y="189009"/>
                  </a:cubicBezTo>
                  <a:lnTo>
                    <a:pt x="94505" y="189009"/>
                  </a:lnTo>
                  <a:cubicBezTo>
                    <a:pt x="69440" y="189009"/>
                    <a:pt x="45403" y="179053"/>
                    <a:pt x="27680" y="161329"/>
                  </a:cubicBezTo>
                  <a:cubicBezTo>
                    <a:pt x="9957" y="143606"/>
                    <a:pt x="0" y="119569"/>
                    <a:pt x="0" y="94505"/>
                  </a:cubicBezTo>
                  <a:lnTo>
                    <a:pt x="0" y="94505"/>
                  </a:lnTo>
                  <a:cubicBezTo>
                    <a:pt x="0" y="69440"/>
                    <a:pt x="9957" y="45403"/>
                    <a:pt x="27680" y="27680"/>
                  </a:cubicBezTo>
                  <a:cubicBezTo>
                    <a:pt x="45403" y="9957"/>
                    <a:pt x="69440" y="0"/>
                    <a:pt x="945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968456" cy="227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6541099" y="3752199"/>
            <a:ext cx="679457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6" id="6"/>
          <p:cNvGrpSpPr/>
          <p:nvPr/>
        </p:nvGrpSpPr>
        <p:grpSpPr>
          <a:xfrm rot="0">
            <a:off x="7220556" y="3310134"/>
            <a:ext cx="3846889" cy="750780"/>
            <a:chOff x="0" y="0"/>
            <a:chExt cx="968456" cy="18900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68456" cy="189009"/>
            </a:xfrm>
            <a:custGeom>
              <a:avLst/>
              <a:gdLst/>
              <a:ahLst/>
              <a:cxnLst/>
              <a:rect r="r" b="b" t="t" l="l"/>
              <a:pathLst>
                <a:path h="189009" w="968456">
                  <a:moveTo>
                    <a:pt x="94505" y="0"/>
                  </a:moveTo>
                  <a:lnTo>
                    <a:pt x="873951" y="0"/>
                  </a:lnTo>
                  <a:cubicBezTo>
                    <a:pt x="926145" y="0"/>
                    <a:pt x="968456" y="42311"/>
                    <a:pt x="968456" y="94505"/>
                  </a:cubicBezTo>
                  <a:lnTo>
                    <a:pt x="968456" y="94505"/>
                  </a:lnTo>
                  <a:cubicBezTo>
                    <a:pt x="968456" y="119569"/>
                    <a:pt x="958499" y="143606"/>
                    <a:pt x="940776" y="161329"/>
                  </a:cubicBezTo>
                  <a:cubicBezTo>
                    <a:pt x="923053" y="179053"/>
                    <a:pt x="899016" y="189009"/>
                    <a:pt x="873951" y="189009"/>
                  </a:cubicBezTo>
                  <a:lnTo>
                    <a:pt x="94505" y="189009"/>
                  </a:lnTo>
                  <a:cubicBezTo>
                    <a:pt x="69440" y="189009"/>
                    <a:pt x="45403" y="179053"/>
                    <a:pt x="27680" y="161329"/>
                  </a:cubicBezTo>
                  <a:cubicBezTo>
                    <a:pt x="9957" y="143606"/>
                    <a:pt x="0" y="119569"/>
                    <a:pt x="0" y="94505"/>
                  </a:cubicBezTo>
                  <a:lnTo>
                    <a:pt x="0" y="94505"/>
                  </a:lnTo>
                  <a:cubicBezTo>
                    <a:pt x="0" y="69440"/>
                    <a:pt x="9957" y="45403"/>
                    <a:pt x="27680" y="27680"/>
                  </a:cubicBezTo>
                  <a:cubicBezTo>
                    <a:pt x="45403" y="9957"/>
                    <a:pt x="69440" y="0"/>
                    <a:pt x="945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968456" cy="227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9" id="9"/>
          <p:cNvSpPr/>
          <p:nvPr/>
        </p:nvSpPr>
        <p:spPr>
          <a:xfrm>
            <a:off x="11067444" y="3670577"/>
            <a:ext cx="679457" cy="0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10" id="10"/>
          <p:cNvGrpSpPr/>
          <p:nvPr/>
        </p:nvGrpSpPr>
        <p:grpSpPr>
          <a:xfrm rot="0">
            <a:off x="11746901" y="3295187"/>
            <a:ext cx="3846889" cy="750780"/>
            <a:chOff x="0" y="0"/>
            <a:chExt cx="968456" cy="18900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68456" cy="189009"/>
            </a:xfrm>
            <a:custGeom>
              <a:avLst/>
              <a:gdLst/>
              <a:ahLst/>
              <a:cxnLst/>
              <a:rect r="r" b="b" t="t" l="l"/>
              <a:pathLst>
                <a:path h="189009" w="968456">
                  <a:moveTo>
                    <a:pt x="94505" y="0"/>
                  </a:moveTo>
                  <a:lnTo>
                    <a:pt x="873951" y="0"/>
                  </a:lnTo>
                  <a:cubicBezTo>
                    <a:pt x="926145" y="0"/>
                    <a:pt x="968456" y="42311"/>
                    <a:pt x="968456" y="94505"/>
                  </a:cubicBezTo>
                  <a:lnTo>
                    <a:pt x="968456" y="94505"/>
                  </a:lnTo>
                  <a:cubicBezTo>
                    <a:pt x="968456" y="119569"/>
                    <a:pt x="958499" y="143606"/>
                    <a:pt x="940776" y="161329"/>
                  </a:cubicBezTo>
                  <a:cubicBezTo>
                    <a:pt x="923053" y="179053"/>
                    <a:pt x="899016" y="189009"/>
                    <a:pt x="873951" y="189009"/>
                  </a:cubicBezTo>
                  <a:lnTo>
                    <a:pt x="94505" y="189009"/>
                  </a:lnTo>
                  <a:cubicBezTo>
                    <a:pt x="69440" y="189009"/>
                    <a:pt x="45403" y="179053"/>
                    <a:pt x="27680" y="161329"/>
                  </a:cubicBezTo>
                  <a:cubicBezTo>
                    <a:pt x="9957" y="143606"/>
                    <a:pt x="0" y="119569"/>
                    <a:pt x="0" y="94505"/>
                  </a:cubicBezTo>
                  <a:lnTo>
                    <a:pt x="0" y="94505"/>
                  </a:lnTo>
                  <a:cubicBezTo>
                    <a:pt x="0" y="69440"/>
                    <a:pt x="9957" y="45403"/>
                    <a:pt x="27680" y="27680"/>
                  </a:cubicBezTo>
                  <a:cubicBezTo>
                    <a:pt x="45403" y="9957"/>
                    <a:pt x="69440" y="0"/>
                    <a:pt x="9450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968456" cy="227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-1074633" y="4471253"/>
            <a:ext cx="20437266" cy="6673031"/>
            <a:chOff x="0" y="0"/>
            <a:chExt cx="5382655" cy="175750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382654" cy="1757506"/>
            </a:xfrm>
            <a:custGeom>
              <a:avLst/>
              <a:gdLst/>
              <a:ahLst/>
              <a:cxnLst/>
              <a:rect r="r" b="b" t="t" l="l"/>
              <a:pathLst>
                <a:path h="1757506" w="5382654">
                  <a:moveTo>
                    <a:pt x="19320" y="0"/>
                  </a:moveTo>
                  <a:lnTo>
                    <a:pt x="5363335" y="0"/>
                  </a:lnTo>
                  <a:cubicBezTo>
                    <a:pt x="5368459" y="0"/>
                    <a:pt x="5373373" y="2035"/>
                    <a:pt x="5376996" y="5659"/>
                  </a:cubicBezTo>
                  <a:cubicBezTo>
                    <a:pt x="5380619" y="9282"/>
                    <a:pt x="5382654" y="14196"/>
                    <a:pt x="5382654" y="19320"/>
                  </a:cubicBezTo>
                  <a:lnTo>
                    <a:pt x="5382654" y="1738187"/>
                  </a:lnTo>
                  <a:cubicBezTo>
                    <a:pt x="5382654" y="1748856"/>
                    <a:pt x="5374005" y="1757506"/>
                    <a:pt x="5363335" y="1757506"/>
                  </a:cubicBezTo>
                  <a:lnTo>
                    <a:pt x="19320" y="1757506"/>
                  </a:lnTo>
                  <a:cubicBezTo>
                    <a:pt x="14196" y="1757506"/>
                    <a:pt x="9282" y="1755471"/>
                    <a:pt x="5659" y="1751848"/>
                  </a:cubicBezTo>
                  <a:cubicBezTo>
                    <a:pt x="2035" y="1748224"/>
                    <a:pt x="0" y="1743310"/>
                    <a:pt x="0" y="1738187"/>
                  </a:cubicBezTo>
                  <a:lnTo>
                    <a:pt x="0" y="19320"/>
                  </a:lnTo>
                  <a:cubicBezTo>
                    <a:pt x="0" y="8650"/>
                    <a:pt x="8650" y="0"/>
                    <a:pt x="193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5382655" cy="1795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286191" y="5054645"/>
            <a:ext cx="442144" cy="442144"/>
          </a:xfrm>
          <a:custGeom>
            <a:avLst/>
            <a:gdLst/>
            <a:ahLst/>
            <a:cxnLst/>
            <a:rect r="r" b="b" t="t" l="l"/>
            <a:pathLst>
              <a:path h="442144" w="442144">
                <a:moveTo>
                  <a:pt x="0" y="0"/>
                </a:moveTo>
                <a:lnTo>
                  <a:pt x="442144" y="0"/>
                </a:lnTo>
                <a:lnTo>
                  <a:pt x="442144" y="442145"/>
                </a:lnTo>
                <a:lnTo>
                  <a:pt x="0" y="442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269471" y="5054645"/>
            <a:ext cx="442144" cy="442144"/>
          </a:xfrm>
          <a:custGeom>
            <a:avLst/>
            <a:gdLst/>
            <a:ahLst/>
            <a:cxnLst/>
            <a:rect r="r" b="b" t="t" l="l"/>
            <a:pathLst>
              <a:path h="442144" w="442144">
                <a:moveTo>
                  <a:pt x="0" y="0"/>
                </a:moveTo>
                <a:lnTo>
                  <a:pt x="442144" y="0"/>
                </a:lnTo>
                <a:lnTo>
                  <a:pt x="442144" y="442145"/>
                </a:lnTo>
                <a:lnTo>
                  <a:pt x="0" y="442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208863" y="5054645"/>
            <a:ext cx="442144" cy="442144"/>
          </a:xfrm>
          <a:custGeom>
            <a:avLst/>
            <a:gdLst/>
            <a:ahLst/>
            <a:cxnLst/>
            <a:rect r="r" b="b" t="t" l="l"/>
            <a:pathLst>
              <a:path h="442144" w="442144">
                <a:moveTo>
                  <a:pt x="0" y="0"/>
                </a:moveTo>
                <a:lnTo>
                  <a:pt x="442145" y="0"/>
                </a:lnTo>
                <a:lnTo>
                  <a:pt x="442145" y="442145"/>
                </a:lnTo>
                <a:lnTo>
                  <a:pt x="0" y="442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-2560254" y="8075531"/>
            <a:ext cx="8698890" cy="3678936"/>
          </a:xfrm>
          <a:custGeom>
            <a:avLst/>
            <a:gdLst/>
            <a:ahLst/>
            <a:cxnLst/>
            <a:rect r="r" b="b" t="t" l="l"/>
            <a:pathLst>
              <a:path h="3678936" w="8698890">
                <a:moveTo>
                  <a:pt x="0" y="0"/>
                </a:moveTo>
                <a:lnTo>
                  <a:pt x="8698890" y="0"/>
                </a:lnTo>
                <a:lnTo>
                  <a:pt x="8698890" y="3678936"/>
                </a:lnTo>
                <a:lnTo>
                  <a:pt x="0" y="36789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86582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2839702" y="5572990"/>
            <a:ext cx="3210715" cy="2736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124"/>
              </a:lnSpc>
              <a:buFont typeface="Arial"/>
              <a:buChar char="•"/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Inti dari teks prosedur. Berisi tahapan kegiatan yang harus dilakukan secara kronologis (berurutan).</a:t>
            </a:r>
          </a:p>
        </p:txBody>
      </p:sp>
      <p:sp>
        <p:nvSpPr>
          <p:cNvPr name="Freeform 21" id="21"/>
          <p:cNvSpPr/>
          <p:nvPr/>
        </p:nvSpPr>
        <p:spPr>
          <a:xfrm flipH="true" flipV="false" rot="0">
            <a:off x="12108492" y="8075531"/>
            <a:ext cx="8698890" cy="3678936"/>
          </a:xfrm>
          <a:custGeom>
            <a:avLst/>
            <a:gdLst/>
            <a:ahLst/>
            <a:cxnLst/>
            <a:rect r="r" b="b" t="t" l="l"/>
            <a:pathLst>
              <a:path h="3678936" w="8698890">
                <a:moveTo>
                  <a:pt x="8698890" y="0"/>
                </a:moveTo>
                <a:lnTo>
                  <a:pt x="0" y="0"/>
                </a:lnTo>
                <a:lnTo>
                  <a:pt x="0" y="3678936"/>
                </a:lnTo>
                <a:lnTo>
                  <a:pt x="8698890" y="3678936"/>
                </a:lnTo>
                <a:lnTo>
                  <a:pt x="8698890" y="0"/>
                </a:lnTo>
                <a:close/>
              </a:path>
            </a:pathLst>
          </a:custGeom>
          <a:blipFill>
            <a:blip r:embed="rId8"/>
            <a:stretch>
              <a:fillRect l="0" t="0" r="-86582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-383191" y="-2002763"/>
            <a:ext cx="2823781" cy="4114800"/>
          </a:xfrm>
          <a:custGeom>
            <a:avLst/>
            <a:gdLst/>
            <a:ahLst/>
            <a:cxnLst/>
            <a:rect r="r" b="b" t="t" l="l"/>
            <a:pathLst>
              <a:path h="4114800" w="2823781">
                <a:moveTo>
                  <a:pt x="0" y="0"/>
                </a:moveTo>
                <a:lnTo>
                  <a:pt x="2823782" y="0"/>
                </a:lnTo>
                <a:lnTo>
                  <a:pt x="2823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830063" y="923925"/>
            <a:ext cx="14627875" cy="1188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60"/>
              </a:lnSpc>
            </a:pPr>
            <a:r>
              <a:rPr lang="en-US" b="true" sz="7568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S</a:t>
            </a:r>
            <a:r>
              <a:rPr lang="en-US" b="true" sz="7568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truktur Wajib Teks Prosedur</a:t>
            </a:r>
          </a:p>
        </p:txBody>
      </p:sp>
      <p:sp>
        <p:nvSpPr>
          <p:cNvPr name="Freeform 24" id="24"/>
          <p:cNvSpPr/>
          <p:nvPr/>
        </p:nvSpPr>
        <p:spPr>
          <a:xfrm flipH="true" flipV="false" rot="0">
            <a:off x="16050417" y="935971"/>
            <a:ext cx="1411891" cy="2235391"/>
          </a:xfrm>
          <a:custGeom>
            <a:avLst/>
            <a:gdLst/>
            <a:ahLst/>
            <a:cxnLst/>
            <a:rect r="r" b="b" t="t" l="l"/>
            <a:pathLst>
              <a:path h="2235391" w="1411891">
                <a:moveTo>
                  <a:pt x="1411891" y="0"/>
                </a:moveTo>
                <a:lnTo>
                  <a:pt x="0" y="0"/>
                </a:lnTo>
                <a:lnTo>
                  <a:pt x="0" y="2235391"/>
                </a:lnTo>
                <a:lnTo>
                  <a:pt x="1411891" y="2235391"/>
                </a:lnTo>
                <a:lnTo>
                  <a:pt x="1411891" y="0"/>
                </a:lnTo>
                <a:close/>
              </a:path>
            </a:pathLst>
          </a:custGeom>
          <a:blipFill>
            <a:blip r:embed="rId9"/>
            <a:stretch>
              <a:fillRect l="0" t="0" r="-100000" b="-84075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3357333" y="2298258"/>
            <a:ext cx="11573334" cy="500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0"/>
              </a:lnSpc>
              <a:spcBef>
                <a:spcPct val="0"/>
              </a:spcBef>
            </a:pPr>
            <a:r>
              <a:rPr lang="en-US" sz="292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Seb</a:t>
            </a:r>
            <a:r>
              <a:rPr lang="en-US" sz="292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uah teks prosedur yang lengkap memiliki tiga bagian utama: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096673" y="3486692"/>
            <a:ext cx="3041963" cy="41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b="true" sz="2688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Tujuan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623019" y="3471745"/>
            <a:ext cx="3041963" cy="41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b="true" sz="2688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Material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149364" y="3456798"/>
            <a:ext cx="3041963" cy="41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b="true" sz="2688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Lang</a:t>
            </a:r>
            <a:r>
              <a:rPr lang="en-US" b="true" sz="2688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kah-langkah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917029" y="5064802"/>
            <a:ext cx="2453561" cy="402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569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Tujuan (Judul)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917029" y="5572990"/>
            <a:ext cx="3210715" cy="312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124"/>
              </a:lnSpc>
              <a:buFont typeface="Arial"/>
              <a:buChar char="•"/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Berisi hasil akhir yang ingin dicapai. Biasanya menjadi judul teks itu sendiri.</a:t>
            </a:r>
          </a:p>
          <a:p>
            <a:pPr algn="l" marL="539749" indent="-269875" lvl="1">
              <a:lnSpc>
                <a:spcPts val="3124"/>
              </a:lnSpc>
              <a:buFont typeface="Arial"/>
              <a:buChar char="•"/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Contoh: Cara Membuat Batik Tulis Sederhana.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902115" y="5064802"/>
            <a:ext cx="4163748" cy="402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569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Material (Alat dan Bahan)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902115" y="5572990"/>
            <a:ext cx="4163748" cy="3517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124"/>
              </a:lnSpc>
              <a:buFont typeface="Arial"/>
              <a:buChar char="•"/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Berisi daftar alat atau bahan yang dibutuhkan.</a:t>
            </a:r>
          </a:p>
          <a:p>
            <a:pPr algn="l" marL="539749" indent="-269875" lvl="1">
              <a:lnSpc>
                <a:spcPts val="3124"/>
              </a:lnSpc>
              <a:buFont typeface="Arial"/>
              <a:buChar char="•"/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Bagian ini tidak selalu ada, terutama pada prosedur melakukan sesuatu.</a:t>
            </a:r>
          </a:p>
          <a:p>
            <a:pPr algn="l" marL="539749" indent="-269875" lvl="1">
              <a:lnSpc>
                <a:spcPts val="3124"/>
              </a:lnSpc>
              <a:buFont typeface="Arial"/>
              <a:buChar char="•"/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Contoh: Kain mori, canting, malam (lilin batik), kompor, pewarna.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839702" y="5064802"/>
            <a:ext cx="3210715" cy="402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569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Langkah-langkah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3003678"/>
            <a:ext cx="489439" cy="489439"/>
          </a:xfrm>
          <a:custGeom>
            <a:avLst/>
            <a:gdLst/>
            <a:ahLst/>
            <a:cxnLst/>
            <a:rect r="r" b="b" t="t" l="l"/>
            <a:pathLst>
              <a:path h="489439" w="489439">
                <a:moveTo>
                  <a:pt x="0" y="0"/>
                </a:moveTo>
                <a:lnTo>
                  <a:pt x="489439" y="0"/>
                </a:lnTo>
                <a:lnTo>
                  <a:pt x="489439" y="489440"/>
                </a:lnTo>
                <a:lnTo>
                  <a:pt x="0" y="489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67648" y="3027326"/>
            <a:ext cx="442144" cy="442144"/>
          </a:xfrm>
          <a:custGeom>
            <a:avLst/>
            <a:gdLst/>
            <a:ahLst/>
            <a:cxnLst/>
            <a:rect r="r" b="b" t="t" l="l"/>
            <a:pathLst>
              <a:path h="442144" w="442144">
                <a:moveTo>
                  <a:pt x="0" y="0"/>
                </a:moveTo>
                <a:lnTo>
                  <a:pt x="442144" y="0"/>
                </a:lnTo>
                <a:lnTo>
                  <a:pt x="442144" y="442144"/>
                </a:lnTo>
                <a:lnTo>
                  <a:pt x="0" y="4421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74696" y="5293488"/>
            <a:ext cx="16230600" cy="3836324"/>
          </a:xfrm>
          <a:custGeom>
            <a:avLst/>
            <a:gdLst/>
            <a:ahLst/>
            <a:cxnLst/>
            <a:rect r="r" b="b" t="t" l="l"/>
            <a:pathLst>
              <a:path h="3836324" w="16230600">
                <a:moveTo>
                  <a:pt x="0" y="0"/>
                </a:moveTo>
                <a:lnTo>
                  <a:pt x="16230600" y="0"/>
                </a:lnTo>
                <a:lnTo>
                  <a:pt x="16230600" y="3836324"/>
                </a:lnTo>
                <a:lnTo>
                  <a:pt x="0" y="38363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41447">
            <a:off x="-1455758" y="6179972"/>
            <a:ext cx="20336565" cy="9498871"/>
          </a:xfrm>
          <a:custGeom>
            <a:avLst/>
            <a:gdLst/>
            <a:ahLst/>
            <a:cxnLst/>
            <a:rect r="r" b="b" t="t" l="l"/>
            <a:pathLst>
              <a:path h="9498871" w="20336565">
                <a:moveTo>
                  <a:pt x="0" y="0"/>
                </a:moveTo>
                <a:lnTo>
                  <a:pt x="20336565" y="0"/>
                </a:lnTo>
                <a:lnTo>
                  <a:pt x="20336565" y="9498871"/>
                </a:lnTo>
                <a:lnTo>
                  <a:pt x="0" y="9498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11514" y="8665761"/>
            <a:ext cx="4363657" cy="2263647"/>
          </a:xfrm>
          <a:custGeom>
            <a:avLst/>
            <a:gdLst/>
            <a:ahLst/>
            <a:cxnLst/>
            <a:rect r="r" b="b" t="t" l="l"/>
            <a:pathLst>
              <a:path h="2263647" w="4363657">
                <a:moveTo>
                  <a:pt x="0" y="0"/>
                </a:moveTo>
                <a:lnTo>
                  <a:pt x="4363657" y="0"/>
                </a:lnTo>
                <a:lnTo>
                  <a:pt x="4363657" y="2263647"/>
                </a:lnTo>
                <a:lnTo>
                  <a:pt x="0" y="22636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15195" y="7211650"/>
            <a:ext cx="2749601" cy="2585934"/>
          </a:xfrm>
          <a:custGeom>
            <a:avLst/>
            <a:gdLst/>
            <a:ahLst/>
            <a:cxnLst/>
            <a:rect r="r" b="b" t="t" l="l"/>
            <a:pathLst>
              <a:path h="2585934" w="2749601">
                <a:moveTo>
                  <a:pt x="0" y="0"/>
                </a:moveTo>
                <a:lnTo>
                  <a:pt x="2749602" y="0"/>
                </a:lnTo>
                <a:lnTo>
                  <a:pt x="2749602" y="2585934"/>
                </a:lnTo>
                <a:lnTo>
                  <a:pt x="0" y="25859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037782" y="6472450"/>
            <a:ext cx="5696161" cy="3325134"/>
          </a:xfrm>
          <a:custGeom>
            <a:avLst/>
            <a:gdLst/>
            <a:ahLst/>
            <a:cxnLst/>
            <a:rect r="r" b="b" t="t" l="l"/>
            <a:pathLst>
              <a:path h="3325134" w="5696161">
                <a:moveTo>
                  <a:pt x="0" y="0"/>
                </a:moveTo>
                <a:lnTo>
                  <a:pt x="5696161" y="0"/>
                </a:lnTo>
                <a:lnTo>
                  <a:pt x="5696161" y="3325134"/>
                </a:lnTo>
                <a:lnTo>
                  <a:pt x="0" y="33251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1725316" y="5293488"/>
            <a:ext cx="5922362" cy="9363418"/>
          </a:xfrm>
          <a:custGeom>
            <a:avLst/>
            <a:gdLst/>
            <a:ahLst/>
            <a:cxnLst/>
            <a:rect r="r" b="b" t="t" l="l"/>
            <a:pathLst>
              <a:path h="9363418" w="5922362">
                <a:moveTo>
                  <a:pt x="5922362" y="0"/>
                </a:moveTo>
                <a:lnTo>
                  <a:pt x="0" y="0"/>
                </a:lnTo>
                <a:lnTo>
                  <a:pt x="0" y="9363418"/>
                </a:lnTo>
                <a:lnTo>
                  <a:pt x="5922362" y="9363418"/>
                </a:lnTo>
                <a:lnTo>
                  <a:pt x="5922362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84786" y="6813678"/>
            <a:ext cx="1868602" cy="1758822"/>
          </a:xfrm>
          <a:custGeom>
            <a:avLst/>
            <a:gdLst/>
            <a:ahLst/>
            <a:cxnLst/>
            <a:rect r="r" b="b" t="t" l="l"/>
            <a:pathLst>
              <a:path h="1758822" w="1868602">
                <a:moveTo>
                  <a:pt x="0" y="0"/>
                </a:moveTo>
                <a:lnTo>
                  <a:pt x="1868603" y="0"/>
                </a:lnTo>
                <a:lnTo>
                  <a:pt x="1868603" y="1758822"/>
                </a:lnTo>
                <a:lnTo>
                  <a:pt x="0" y="175882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281493" y="5743583"/>
            <a:ext cx="3666279" cy="2140191"/>
          </a:xfrm>
          <a:custGeom>
            <a:avLst/>
            <a:gdLst/>
            <a:ahLst/>
            <a:cxnLst/>
            <a:rect r="r" b="b" t="t" l="l"/>
            <a:pathLst>
              <a:path h="2140191" w="3666279">
                <a:moveTo>
                  <a:pt x="0" y="0"/>
                </a:moveTo>
                <a:lnTo>
                  <a:pt x="3666279" y="0"/>
                </a:lnTo>
                <a:lnTo>
                  <a:pt x="3666279" y="2140190"/>
                </a:lnTo>
                <a:lnTo>
                  <a:pt x="0" y="21401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990600"/>
            <a:ext cx="8377789" cy="1098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25"/>
              </a:lnSpc>
            </a:pPr>
            <a:r>
              <a:rPr lang="en-US" sz="6980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K</a:t>
            </a:r>
            <a:r>
              <a:rPr lang="en-US" b="true" sz="6980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aidah Kebahasaan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2032127"/>
            <a:ext cx="1120620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</a:t>
            </a:r>
            <a:r>
              <a:rPr lang="en-US" sz="2799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eks prosedur menggunakan bahasa yang khas agar mudah diikuti: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86032" y="2975103"/>
            <a:ext cx="4668591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Kalimat</a:t>
            </a:r>
            <a:r>
              <a:rPr lang="en-US" b="true" sz="27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Perintah (Imperatif)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86032" y="3563748"/>
            <a:ext cx="6381291" cy="1353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Kalimat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yang menyuruh untuk melakukan sesuatu, biasanya diakhiri dengan partikel -lah, -kan, atau tanpa imbuhan.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86032" y="5050283"/>
            <a:ext cx="1266112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ntoh: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86032" y="5460493"/>
            <a:ext cx="4800634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L</a:t>
            </a: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ukislah pola di atas kain mori.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801332" y="2975103"/>
            <a:ext cx="6973715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Konjungsi</a:t>
            </a:r>
            <a:r>
              <a:rPr lang="en-US" b="true" sz="27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Temporal (Kata Hubung Waktu)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01332" y="3563748"/>
            <a:ext cx="4295703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enunjukkan urutan waktu.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801332" y="4135883"/>
            <a:ext cx="1266112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ntoh: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801332" y="4546093"/>
            <a:ext cx="6973715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pertama, ked</a:t>
            </a: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ua, kemudian, selanjutnya, setelah itu, lalu.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6955" y="1049563"/>
            <a:ext cx="487626" cy="487626"/>
          </a:xfrm>
          <a:custGeom>
            <a:avLst/>
            <a:gdLst/>
            <a:ahLst/>
            <a:cxnLst/>
            <a:rect r="r" b="b" t="t" l="l"/>
            <a:pathLst>
              <a:path h="487626" w="487626">
                <a:moveTo>
                  <a:pt x="0" y="0"/>
                </a:moveTo>
                <a:lnTo>
                  <a:pt x="487627" y="0"/>
                </a:lnTo>
                <a:lnTo>
                  <a:pt x="487627" y="487626"/>
                </a:lnTo>
                <a:lnTo>
                  <a:pt x="0" y="487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74696" y="5293488"/>
            <a:ext cx="16230600" cy="3836324"/>
          </a:xfrm>
          <a:custGeom>
            <a:avLst/>
            <a:gdLst/>
            <a:ahLst/>
            <a:cxnLst/>
            <a:rect r="r" b="b" t="t" l="l"/>
            <a:pathLst>
              <a:path h="3836324" w="16230600">
                <a:moveTo>
                  <a:pt x="0" y="0"/>
                </a:moveTo>
                <a:lnTo>
                  <a:pt x="16230600" y="0"/>
                </a:lnTo>
                <a:lnTo>
                  <a:pt x="16230600" y="3836324"/>
                </a:lnTo>
                <a:lnTo>
                  <a:pt x="0" y="3836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41447">
            <a:off x="-1455758" y="6179972"/>
            <a:ext cx="20336565" cy="9498871"/>
          </a:xfrm>
          <a:custGeom>
            <a:avLst/>
            <a:gdLst/>
            <a:ahLst/>
            <a:cxnLst/>
            <a:rect r="r" b="b" t="t" l="l"/>
            <a:pathLst>
              <a:path h="9498871" w="20336565">
                <a:moveTo>
                  <a:pt x="0" y="0"/>
                </a:moveTo>
                <a:lnTo>
                  <a:pt x="20336565" y="0"/>
                </a:lnTo>
                <a:lnTo>
                  <a:pt x="20336565" y="9498871"/>
                </a:lnTo>
                <a:lnTo>
                  <a:pt x="0" y="94988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99280" y="1066800"/>
            <a:ext cx="489439" cy="489439"/>
          </a:xfrm>
          <a:custGeom>
            <a:avLst/>
            <a:gdLst/>
            <a:ahLst/>
            <a:cxnLst/>
            <a:rect r="r" b="b" t="t" l="l"/>
            <a:pathLst>
              <a:path h="489439" w="489439">
                <a:moveTo>
                  <a:pt x="0" y="0"/>
                </a:moveTo>
                <a:lnTo>
                  <a:pt x="489440" y="0"/>
                </a:lnTo>
                <a:lnTo>
                  <a:pt x="489440" y="489439"/>
                </a:lnTo>
                <a:lnTo>
                  <a:pt x="0" y="48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99280" y="3987800"/>
            <a:ext cx="489439" cy="489439"/>
          </a:xfrm>
          <a:custGeom>
            <a:avLst/>
            <a:gdLst/>
            <a:ahLst/>
            <a:cxnLst/>
            <a:rect r="r" b="b" t="t" l="l"/>
            <a:pathLst>
              <a:path h="489439" w="489439">
                <a:moveTo>
                  <a:pt x="0" y="0"/>
                </a:moveTo>
                <a:lnTo>
                  <a:pt x="489440" y="0"/>
                </a:lnTo>
                <a:lnTo>
                  <a:pt x="489440" y="489439"/>
                </a:lnTo>
                <a:lnTo>
                  <a:pt x="0" y="4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574879" y="6102350"/>
            <a:ext cx="6973715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Potong menggunakan pis</a:t>
            </a: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au. (Alat)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-1411514" y="8665761"/>
            <a:ext cx="4363657" cy="2263647"/>
          </a:xfrm>
          <a:custGeom>
            <a:avLst/>
            <a:gdLst/>
            <a:ahLst/>
            <a:cxnLst/>
            <a:rect r="r" b="b" t="t" l="l"/>
            <a:pathLst>
              <a:path h="2263647" w="4363657">
                <a:moveTo>
                  <a:pt x="0" y="0"/>
                </a:moveTo>
                <a:lnTo>
                  <a:pt x="4363657" y="0"/>
                </a:lnTo>
                <a:lnTo>
                  <a:pt x="4363657" y="2263647"/>
                </a:lnTo>
                <a:lnTo>
                  <a:pt x="0" y="2263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037782" y="6472450"/>
            <a:ext cx="5696161" cy="3325134"/>
          </a:xfrm>
          <a:custGeom>
            <a:avLst/>
            <a:gdLst/>
            <a:ahLst/>
            <a:cxnLst/>
            <a:rect r="r" b="b" t="t" l="l"/>
            <a:pathLst>
              <a:path h="3325134" w="5696161">
                <a:moveTo>
                  <a:pt x="0" y="0"/>
                </a:moveTo>
                <a:lnTo>
                  <a:pt x="5696161" y="0"/>
                </a:lnTo>
                <a:lnTo>
                  <a:pt x="5696161" y="3325134"/>
                </a:lnTo>
                <a:lnTo>
                  <a:pt x="0" y="3325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281493" y="5743583"/>
            <a:ext cx="3666279" cy="2140191"/>
          </a:xfrm>
          <a:custGeom>
            <a:avLst/>
            <a:gdLst/>
            <a:ahLst/>
            <a:cxnLst/>
            <a:rect r="r" b="b" t="t" l="l"/>
            <a:pathLst>
              <a:path h="2140191" w="3666279">
                <a:moveTo>
                  <a:pt x="0" y="0"/>
                </a:moveTo>
                <a:lnTo>
                  <a:pt x="3666279" y="0"/>
                </a:lnTo>
                <a:lnTo>
                  <a:pt x="3666279" y="2140190"/>
                </a:lnTo>
                <a:lnTo>
                  <a:pt x="0" y="21401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45993" y="7098030"/>
            <a:ext cx="4089670" cy="3803394"/>
          </a:xfrm>
          <a:custGeom>
            <a:avLst/>
            <a:gdLst/>
            <a:ahLst/>
            <a:cxnLst/>
            <a:rect r="r" b="b" t="t" l="l"/>
            <a:pathLst>
              <a:path h="3803394" w="4089670">
                <a:moveTo>
                  <a:pt x="0" y="0"/>
                </a:moveTo>
                <a:lnTo>
                  <a:pt x="4089671" y="0"/>
                </a:lnTo>
                <a:lnTo>
                  <a:pt x="4089671" y="3803393"/>
                </a:lnTo>
                <a:lnTo>
                  <a:pt x="0" y="38033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686032" y="1000125"/>
            <a:ext cx="6049632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Verba Mat</a:t>
            </a:r>
            <a:r>
              <a:rPr lang="en-US" b="true" sz="27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erial dan Tingkah Laku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86032" y="1588770"/>
            <a:ext cx="3024816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erba Material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307934" y="2961005"/>
            <a:ext cx="1266112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ntoh: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07934" y="3371215"/>
            <a:ext cx="4800634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mem</a:t>
            </a: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otong, mengiris, memukul, menenun.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319088" y="2045970"/>
            <a:ext cx="4789481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Kata kerja ya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ng mengacu pada tindakan fisik.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86032" y="4400550"/>
            <a:ext cx="3765397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erba Tingkah Laku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07934" y="5772785"/>
            <a:ext cx="1266112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ntoh: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07934" y="6182995"/>
            <a:ext cx="5002611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memahami</a:t>
            </a: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, meyakini, menikmati.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19088" y="4857750"/>
            <a:ext cx="4789481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Kata kerja ya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ng mengacu pada tindakan yang diungkapkan.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574879" y="1019175"/>
            <a:ext cx="5447669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Kalimat</a:t>
            </a:r>
            <a:r>
              <a:rPr lang="en-US" b="true" sz="27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 Deklaratif (Pernyataan)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574879" y="1607820"/>
            <a:ext cx="7504886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erisi informasi atau pernyataan untuk pembaca.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574879" y="2179955"/>
            <a:ext cx="1266112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ntoh: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574879" y="2590165"/>
            <a:ext cx="6973715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Proses pewarnaan ini</a:t>
            </a: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 membutuhkan waktu sekitar 30 menit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574879" y="3959225"/>
            <a:ext cx="5447669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Ket</a:t>
            </a:r>
            <a:r>
              <a:rPr lang="en-US" b="true" sz="2700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erangan (Adverbia)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574879" y="4547870"/>
            <a:ext cx="7504886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Memb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eri detail cara, alat, atau tujuan.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574879" y="5120005"/>
            <a:ext cx="1266112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</a:t>
            </a:r>
            <a:r>
              <a:rPr lang="en-US" sz="2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ntoh: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574879" y="5530215"/>
            <a:ext cx="6973715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Aduk dengan p</a:t>
            </a:r>
            <a:r>
              <a:rPr lang="en-US" sz="2600" i="true">
                <a:solidFill>
                  <a:srgbClr val="000000"/>
                </a:solidFill>
                <a:latin typeface="Nunito Italics"/>
                <a:ea typeface="Nunito Italics"/>
                <a:cs typeface="Nunito Italics"/>
                <a:sym typeface="Nunito Italics"/>
              </a:rPr>
              <a:t>erlahan. (Cara)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6635" y="5143500"/>
            <a:ext cx="19400132" cy="4585486"/>
          </a:xfrm>
          <a:custGeom>
            <a:avLst/>
            <a:gdLst/>
            <a:ahLst/>
            <a:cxnLst/>
            <a:rect r="r" b="b" t="t" l="l"/>
            <a:pathLst>
              <a:path h="4585486" w="19400132">
                <a:moveTo>
                  <a:pt x="0" y="0"/>
                </a:moveTo>
                <a:lnTo>
                  <a:pt x="19400131" y="0"/>
                </a:lnTo>
                <a:lnTo>
                  <a:pt x="19400131" y="4585486"/>
                </a:lnTo>
                <a:lnTo>
                  <a:pt x="0" y="4585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92497" y="8340090"/>
            <a:ext cx="20207420" cy="8158746"/>
          </a:xfrm>
          <a:custGeom>
            <a:avLst/>
            <a:gdLst/>
            <a:ahLst/>
            <a:cxnLst/>
            <a:rect r="r" b="b" t="t" l="l"/>
            <a:pathLst>
              <a:path h="8158746" w="20207420">
                <a:moveTo>
                  <a:pt x="0" y="0"/>
                </a:moveTo>
                <a:lnTo>
                  <a:pt x="20207420" y="0"/>
                </a:lnTo>
                <a:lnTo>
                  <a:pt x="20207420" y="8158746"/>
                </a:lnTo>
                <a:lnTo>
                  <a:pt x="0" y="8158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3585475" y="1629113"/>
            <a:ext cx="9149061" cy="7433612"/>
          </a:xfrm>
          <a:custGeom>
            <a:avLst/>
            <a:gdLst/>
            <a:ahLst/>
            <a:cxnLst/>
            <a:rect r="r" b="b" t="t" l="l"/>
            <a:pathLst>
              <a:path h="7433612" w="9149061">
                <a:moveTo>
                  <a:pt x="9149061" y="0"/>
                </a:moveTo>
                <a:lnTo>
                  <a:pt x="0" y="0"/>
                </a:lnTo>
                <a:lnTo>
                  <a:pt x="0" y="7433612"/>
                </a:lnTo>
                <a:lnTo>
                  <a:pt x="9149061" y="7433612"/>
                </a:lnTo>
                <a:lnTo>
                  <a:pt x="914906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066732" y="3294993"/>
            <a:ext cx="4192615" cy="3340732"/>
            <a:chOff x="0" y="0"/>
            <a:chExt cx="1043314" cy="83132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3314" cy="831326"/>
            </a:xfrm>
            <a:custGeom>
              <a:avLst/>
              <a:gdLst/>
              <a:ahLst/>
              <a:cxnLst/>
              <a:rect r="r" b="b" t="t" l="l"/>
              <a:pathLst>
                <a:path h="831326" w="1043314">
                  <a:moveTo>
                    <a:pt x="94175" y="0"/>
                  </a:moveTo>
                  <a:lnTo>
                    <a:pt x="949139" y="0"/>
                  </a:lnTo>
                  <a:cubicBezTo>
                    <a:pt x="1001150" y="0"/>
                    <a:pt x="1043314" y="42163"/>
                    <a:pt x="1043314" y="94175"/>
                  </a:cubicBezTo>
                  <a:lnTo>
                    <a:pt x="1043314" y="737152"/>
                  </a:lnTo>
                  <a:cubicBezTo>
                    <a:pt x="1043314" y="789163"/>
                    <a:pt x="1001150" y="831326"/>
                    <a:pt x="949139" y="831326"/>
                  </a:cubicBezTo>
                  <a:lnTo>
                    <a:pt x="94175" y="831326"/>
                  </a:lnTo>
                  <a:cubicBezTo>
                    <a:pt x="69198" y="831326"/>
                    <a:pt x="45244" y="821404"/>
                    <a:pt x="27583" y="803743"/>
                  </a:cubicBezTo>
                  <a:cubicBezTo>
                    <a:pt x="9922" y="786082"/>
                    <a:pt x="0" y="762128"/>
                    <a:pt x="0" y="737152"/>
                  </a:cubicBezTo>
                  <a:lnTo>
                    <a:pt x="0" y="94175"/>
                  </a:lnTo>
                  <a:cubicBezTo>
                    <a:pt x="0" y="42163"/>
                    <a:pt x="42163" y="0"/>
                    <a:pt x="9417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043314" cy="8789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529898" y="2926836"/>
            <a:ext cx="3266283" cy="1104840"/>
            <a:chOff x="0" y="0"/>
            <a:chExt cx="812800" cy="27493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274935"/>
            </a:xfrm>
            <a:custGeom>
              <a:avLst/>
              <a:gdLst/>
              <a:ahLst/>
              <a:cxnLst/>
              <a:rect r="r" b="b" t="t" l="l"/>
              <a:pathLst>
                <a:path h="274935" w="812800">
                  <a:moveTo>
                    <a:pt x="120883" y="0"/>
                  </a:moveTo>
                  <a:lnTo>
                    <a:pt x="691917" y="0"/>
                  </a:lnTo>
                  <a:cubicBezTo>
                    <a:pt x="758679" y="0"/>
                    <a:pt x="812800" y="54121"/>
                    <a:pt x="812800" y="120883"/>
                  </a:cubicBezTo>
                  <a:lnTo>
                    <a:pt x="812800" y="154052"/>
                  </a:lnTo>
                  <a:cubicBezTo>
                    <a:pt x="812800" y="186112"/>
                    <a:pt x="800064" y="216859"/>
                    <a:pt x="777394" y="239529"/>
                  </a:cubicBezTo>
                  <a:cubicBezTo>
                    <a:pt x="754724" y="262199"/>
                    <a:pt x="723977" y="274935"/>
                    <a:pt x="691917" y="274935"/>
                  </a:cubicBezTo>
                  <a:lnTo>
                    <a:pt x="120883" y="274935"/>
                  </a:lnTo>
                  <a:cubicBezTo>
                    <a:pt x="54121" y="274935"/>
                    <a:pt x="0" y="220813"/>
                    <a:pt x="0" y="154052"/>
                  </a:cubicBezTo>
                  <a:lnTo>
                    <a:pt x="0" y="120883"/>
                  </a:lnTo>
                  <a:cubicBezTo>
                    <a:pt x="0" y="54121"/>
                    <a:pt x="54121" y="0"/>
                    <a:pt x="120883" y="0"/>
                  </a:cubicBezTo>
                  <a:close/>
                </a:path>
              </a:pathLst>
            </a:custGeom>
            <a:solidFill>
              <a:srgbClr val="2E643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812800" cy="3225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049710" y="3298186"/>
            <a:ext cx="4192615" cy="3337539"/>
            <a:chOff x="0" y="0"/>
            <a:chExt cx="1043314" cy="83053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43314" cy="830532"/>
            </a:xfrm>
            <a:custGeom>
              <a:avLst/>
              <a:gdLst/>
              <a:ahLst/>
              <a:cxnLst/>
              <a:rect r="r" b="b" t="t" l="l"/>
              <a:pathLst>
                <a:path h="830532" w="1043314">
                  <a:moveTo>
                    <a:pt x="94175" y="0"/>
                  </a:moveTo>
                  <a:lnTo>
                    <a:pt x="949139" y="0"/>
                  </a:lnTo>
                  <a:cubicBezTo>
                    <a:pt x="1001150" y="0"/>
                    <a:pt x="1043314" y="42163"/>
                    <a:pt x="1043314" y="94175"/>
                  </a:cubicBezTo>
                  <a:lnTo>
                    <a:pt x="1043314" y="736357"/>
                  </a:lnTo>
                  <a:cubicBezTo>
                    <a:pt x="1043314" y="761334"/>
                    <a:pt x="1033392" y="785288"/>
                    <a:pt x="1015731" y="802949"/>
                  </a:cubicBezTo>
                  <a:cubicBezTo>
                    <a:pt x="998070" y="820610"/>
                    <a:pt x="974116" y="830532"/>
                    <a:pt x="949139" y="830532"/>
                  </a:cubicBezTo>
                  <a:lnTo>
                    <a:pt x="94175" y="830532"/>
                  </a:lnTo>
                  <a:cubicBezTo>
                    <a:pt x="42163" y="830532"/>
                    <a:pt x="0" y="788368"/>
                    <a:pt x="0" y="736357"/>
                  </a:cubicBezTo>
                  <a:lnTo>
                    <a:pt x="0" y="94175"/>
                  </a:lnTo>
                  <a:cubicBezTo>
                    <a:pt x="0" y="42163"/>
                    <a:pt x="42163" y="0"/>
                    <a:pt x="9417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1043314" cy="8781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512876" y="2930028"/>
            <a:ext cx="3266283" cy="1104840"/>
            <a:chOff x="0" y="0"/>
            <a:chExt cx="812800" cy="27493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274935"/>
            </a:xfrm>
            <a:custGeom>
              <a:avLst/>
              <a:gdLst/>
              <a:ahLst/>
              <a:cxnLst/>
              <a:rect r="r" b="b" t="t" l="l"/>
              <a:pathLst>
                <a:path h="274935" w="812800">
                  <a:moveTo>
                    <a:pt x="120883" y="0"/>
                  </a:moveTo>
                  <a:lnTo>
                    <a:pt x="691917" y="0"/>
                  </a:lnTo>
                  <a:cubicBezTo>
                    <a:pt x="758679" y="0"/>
                    <a:pt x="812800" y="54121"/>
                    <a:pt x="812800" y="120883"/>
                  </a:cubicBezTo>
                  <a:lnTo>
                    <a:pt x="812800" y="154052"/>
                  </a:lnTo>
                  <a:cubicBezTo>
                    <a:pt x="812800" y="186112"/>
                    <a:pt x="800064" y="216859"/>
                    <a:pt x="777394" y="239529"/>
                  </a:cubicBezTo>
                  <a:cubicBezTo>
                    <a:pt x="754724" y="262199"/>
                    <a:pt x="723977" y="274935"/>
                    <a:pt x="691917" y="274935"/>
                  </a:cubicBezTo>
                  <a:lnTo>
                    <a:pt x="120883" y="274935"/>
                  </a:lnTo>
                  <a:cubicBezTo>
                    <a:pt x="54121" y="274935"/>
                    <a:pt x="0" y="220813"/>
                    <a:pt x="0" y="154052"/>
                  </a:cubicBezTo>
                  <a:lnTo>
                    <a:pt x="0" y="120883"/>
                  </a:lnTo>
                  <a:cubicBezTo>
                    <a:pt x="0" y="54121"/>
                    <a:pt x="54121" y="0"/>
                    <a:pt x="120883" y="0"/>
                  </a:cubicBezTo>
                  <a:close/>
                </a:path>
              </a:pathLst>
            </a:custGeom>
            <a:solidFill>
              <a:srgbClr val="2E643E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812800" cy="3225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028653" y="3294993"/>
            <a:ext cx="4192615" cy="3337539"/>
            <a:chOff x="0" y="0"/>
            <a:chExt cx="1043314" cy="83053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43314" cy="830532"/>
            </a:xfrm>
            <a:custGeom>
              <a:avLst/>
              <a:gdLst/>
              <a:ahLst/>
              <a:cxnLst/>
              <a:rect r="r" b="b" t="t" l="l"/>
              <a:pathLst>
                <a:path h="830532" w="1043314">
                  <a:moveTo>
                    <a:pt x="94175" y="0"/>
                  </a:moveTo>
                  <a:lnTo>
                    <a:pt x="949139" y="0"/>
                  </a:lnTo>
                  <a:cubicBezTo>
                    <a:pt x="1001150" y="0"/>
                    <a:pt x="1043314" y="42163"/>
                    <a:pt x="1043314" y="94175"/>
                  </a:cubicBezTo>
                  <a:lnTo>
                    <a:pt x="1043314" y="736357"/>
                  </a:lnTo>
                  <a:cubicBezTo>
                    <a:pt x="1043314" y="761334"/>
                    <a:pt x="1033392" y="785288"/>
                    <a:pt x="1015731" y="802949"/>
                  </a:cubicBezTo>
                  <a:cubicBezTo>
                    <a:pt x="998070" y="820610"/>
                    <a:pt x="974116" y="830532"/>
                    <a:pt x="949139" y="830532"/>
                  </a:cubicBezTo>
                  <a:lnTo>
                    <a:pt x="94175" y="830532"/>
                  </a:lnTo>
                  <a:cubicBezTo>
                    <a:pt x="42163" y="830532"/>
                    <a:pt x="0" y="788368"/>
                    <a:pt x="0" y="736357"/>
                  </a:cubicBezTo>
                  <a:lnTo>
                    <a:pt x="0" y="94175"/>
                  </a:lnTo>
                  <a:cubicBezTo>
                    <a:pt x="0" y="42163"/>
                    <a:pt x="42163" y="0"/>
                    <a:pt x="9417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1043314" cy="8781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2491819" y="2926836"/>
            <a:ext cx="3266283" cy="1104840"/>
            <a:chOff x="0" y="0"/>
            <a:chExt cx="812800" cy="27493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274935"/>
            </a:xfrm>
            <a:custGeom>
              <a:avLst/>
              <a:gdLst/>
              <a:ahLst/>
              <a:cxnLst/>
              <a:rect r="r" b="b" t="t" l="l"/>
              <a:pathLst>
                <a:path h="274935" w="812800">
                  <a:moveTo>
                    <a:pt x="120883" y="0"/>
                  </a:moveTo>
                  <a:lnTo>
                    <a:pt x="691917" y="0"/>
                  </a:lnTo>
                  <a:cubicBezTo>
                    <a:pt x="758679" y="0"/>
                    <a:pt x="812800" y="54121"/>
                    <a:pt x="812800" y="120883"/>
                  </a:cubicBezTo>
                  <a:lnTo>
                    <a:pt x="812800" y="154052"/>
                  </a:lnTo>
                  <a:cubicBezTo>
                    <a:pt x="812800" y="186112"/>
                    <a:pt x="800064" y="216859"/>
                    <a:pt x="777394" y="239529"/>
                  </a:cubicBezTo>
                  <a:cubicBezTo>
                    <a:pt x="754724" y="262199"/>
                    <a:pt x="723977" y="274935"/>
                    <a:pt x="691917" y="274935"/>
                  </a:cubicBezTo>
                  <a:lnTo>
                    <a:pt x="120883" y="274935"/>
                  </a:lnTo>
                  <a:cubicBezTo>
                    <a:pt x="54121" y="274935"/>
                    <a:pt x="0" y="220813"/>
                    <a:pt x="0" y="154052"/>
                  </a:cubicBezTo>
                  <a:lnTo>
                    <a:pt x="0" y="120883"/>
                  </a:lnTo>
                  <a:cubicBezTo>
                    <a:pt x="0" y="54121"/>
                    <a:pt x="54121" y="0"/>
                    <a:pt x="120883" y="0"/>
                  </a:cubicBezTo>
                  <a:close/>
                </a:path>
              </a:pathLst>
            </a:custGeom>
            <a:solidFill>
              <a:srgbClr val="2E643E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812800" cy="3225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3855317" y="8700430"/>
            <a:ext cx="4490638" cy="1979323"/>
          </a:xfrm>
          <a:custGeom>
            <a:avLst/>
            <a:gdLst/>
            <a:ahLst/>
            <a:cxnLst/>
            <a:rect r="r" b="b" t="t" l="l"/>
            <a:pathLst>
              <a:path h="1979323" w="4490638">
                <a:moveTo>
                  <a:pt x="0" y="0"/>
                </a:moveTo>
                <a:lnTo>
                  <a:pt x="4490638" y="0"/>
                </a:lnTo>
                <a:lnTo>
                  <a:pt x="4490638" y="1979323"/>
                </a:lnTo>
                <a:lnTo>
                  <a:pt x="0" y="1979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0">
            <a:off x="12524033" y="8838249"/>
            <a:ext cx="1698973" cy="1841504"/>
          </a:xfrm>
          <a:custGeom>
            <a:avLst/>
            <a:gdLst/>
            <a:ahLst/>
            <a:cxnLst/>
            <a:rect r="r" b="b" t="t" l="l"/>
            <a:pathLst>
              <a:path h="1841504" w="1698973">
                <a:moveTo>
                  <a:pt x="1698973" y="0"/>
                </a:moveTo>
                <a:lnTo>
                  <a:pt x="0" y="0"/>
                </a:lnTo>
                <a:lnTo>
                  <a:pt x="0" y="1841504"/>
                </a:lnTo>
                <a:lnTo>
                  <a:pt x="1698973" y="1841504"/>
                </a:lnTo>
                <a:lnTo>
                  <a:pt x="1698973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-1449926" y="7836714"/>
            <a:ext cx="3265733" cy="1226011"/>
          </a:xfrm>
          <a:custGeom>
            <a:avLst/>
            <a:gdLst/>
            <a:ahLst/>
            <a:cxnLst/>
            <a:rect r="r" b="b" t="t" l="l"/>
            <a:pathLst>
              <a:path h="1226011" w="3265733">
                <a:moveTo>
                  <a:pt x="0" y="0"/>
                </a:moveTo>
                <a:lnTo>
                  <a:pt x="3265733" y="0"/>
                </a:lnTo>
                <a:lnTo>
                  <a:pt x="3265733" y="1226011"/>
                </a:lnTo>
                <a:lnTo>
                  <a:pt x="0" y="1226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815807" y="7340575"/>
            <a:ext cx="3980374" cy="2671490"/>
          </a:xfrm>
          <a:custGeom>
            <a:avLst/>
            <a:gdLst/>
            <a:ahLst/>
            <a:cxnLst/>
            <a:rect r="r" b="b" t="t" l="l"/>
            <a:pathLst>
              <a:path h="2671490" w="3980374">
                <a:moveTo>
                  <a:pt x="0" y="0"/>
                </a:moveTo>
                <a:lnTo>
                  <a:pt x="3980374" y="0"/>
                </a:lnTo>
                <a:lnTo>
                  <a:pt x="3980374" y="2671490"/>
                </a:lnTo>
                <a:lnTo>
                  <a:pt x="0" y="26714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7375386" y="4369566"/>
            <a:ext cx="3537228" cy="1619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sz="2645">
                <a:solidFill>
                  <a:srgbClr val="3B2915"/>
                </a:solidFill>
                <a:latin typeface="Nunito"/>
                <a:ea typeface="Nunito"/>
                <a:cs typeface="Nunito"/>
                <a:sym typeface="Nunito"/>
              </a:rPr>
              <a:t>Terdiri dari banyak langkah dan seringkali ada sub-langkah. Strukturnya lengkap.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017953" y="1811880"/>
            <a:ext cx="589393" cy="584733"/>
          </a:xfrm>
          <a:custGeom>
            <a:avLst/>
            <a:gdLst/>
            <a:ahLst/>
            <a:cxnLst/>
            <a:rect r="r" b="b" t="t" l="l"/>
            <a:pathLst>
              <a:path h="584733" w="589393">
                <a:moveTo>
                  <a:pt x="0" y="0"/>
                </a:moveTo>
                <a:lnTo>
                  <a:pt x="589393" y="0"/>
                </a:lnTo>
                <a:lnTo>
                  <a:pt x="589393" y="584733"/>
                </a:lnTo>
                <a:lnTo>
                  <a:pt x="0" y="584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3012364" y="1212530"/>
            <a:ext cx="12263272" cy="1160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34"/>
              </a:lnSpc>
            </a:pPr>
            <a:r>
              <a:rPr lang="en-US" b="true" sz="7387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J</a:t>
            </a:r>
            <a:r>
              <a:rPr lang="en-US" b="true" sz="7387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enis-Jenis Teks Prosedur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840880" y="3068166"/>
            <a:ext cx="2644320" cy="812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b="true" sz="2645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T</a:t>
            </a:r>
            <a:r>
              <a:rPr lang="en-US" b="true" sz="2645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eks Prosedur Sederhana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798211" y="4556837"/>
            <a:ext cx="2729656" cy="1215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sz="2645">
                <a:solidFill>
                  <a:srgbClr val="3B2915"/>
                </a:solidFill>
                <a:latin typeface="Nunito"/>
                <a:ea typeface="Nunito"/>
                <a:cs typeface="Nunito"/>
                <a:sym typeface="Nunito"/>
              </a:rPr>
              <a:t>Hanya t</a:t>
            </a:r>
            <a:r>
              <a:rPr lang="en-US" sz="2645">
                <a:solidFill>
                  <a:srgbClr val="3B2915"/>
                </a:solidFill>
                <a:latin typeface="Nunito"/>
                <a:ea typeface="Nunito"/>
                <a:cs typeface="Nunito"/>
                <a:sym typeface="Nunito"/>
              </a:rPr>
              <a:t>erdiri dari 2-3 langkah singkat.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823858" y="3071358"/>
            <a:ext cx="2644320" cy="812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b="true" sz="2645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T</a:t>
            </a:r>
            <a:r>
              <a:rPr lang="en-US" b="true" sz="2645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eks Prosedur Kompleks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802801" y="3068166"/>
            <a:ext cx="2644320" cy="812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b="true" sz="2645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T</a:t>
            </a:r>
            <a:r>
              <a:rPr lang="en-US" b="true" sz="2645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eks Prosedur Protokol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415727" y="4369566"/>
            <a:ext cx="3418468" cy="2022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sz="2645">
                <a:solidFill>
                  <a:srgbClr val="3B2915"/>
                </a:solidFill>
                <a:latin typeface="Nunito"/>
                <a:ea typeface="Nunito"/>
                <a:cs typeface="Nunito"/>
                <a:sym typeface="Nunito"/>
              </a:rPr>
              <a:t>Langkah-langkahnya tidak harus b</a:t>
            </a:r>
            <a:r>
              <a:rPr lang="en-US" sz="2645">
                <a:solidFill>
                  <a:srgbClr val="3B2915"/>
                </a:solidFill>
                <a:latin typeface="Nunito"/>
                <a:ea typeface="Nunito"/>
                <a:cs typeface="Nunito"/>
                <a:sym typeface="Nunito"/>
              </a:rPr>
              <a:t>erurutan, tetapi tujuan akhir tetap tercapai. Lebih fleksibel.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1392497" y="8340090"/>
            <a:ext cx="20207420" cy="8158746"/>
          </a:xfrm>
          <a:custGeom>
            <a:avLst/>
            <a:gdLst/>
            <a:ahLst/>
            <a:cxnLst/>
            <a:rect r="r" b="b" t="t" l="l"/>
            <a:pathLst>
              <a:path h="8158746" w="20207420">
                <a:moveTo>
                  <a:pt x="20207420" y="0"/>
                </a:moveTo>
                <a:lnTo>
                  <a:pt x="0" y="0"/>
                </a:lnTo>
                <a:lnTo>
                  <a:pt x="0" y="8158746"/>
                </a:lnTo>
                <a:lnTo>
                  <a:pt x="20207420" y="8158746"/>
                </a:lnTo>
                <a:lnTo>
                  <a:pt x="2020742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2236576" y="4804790"/>
            <a:ext cx="16230600" cy="3836324"/>
          </a:xfrm>
          <a:custGeom>
            <a:avLst/>
            <a:gdLst/>
            <a:ahLst/>
            <a:cxnLst/>
            <a:rect r="r" b="b" t="t" l="l"/>
            <a:pathLst>
              <a:path h="3836324" w="16230600">
                <a:moveTo>
                  <a:pt x="16230600" y="0"/>
                </a:moveTo>
                <a:lnTo>
                  <a:pt x="0" y="0"/>
                </a:lnTo>
                <a:lnTo>
                  <a:pt x="0" y="3836323"/>
                </a:lnTo>
                <a:lnTo>
                  <a:pt x="16230600" y="383632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144000" y="-779433"/>
            <a:ext cx="10371033" cy="12076118"/>
            <a:chOff x="0" y="0"/>
            <a:chExt cx="2731466" cy="318054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31466" cy="3180541"/>
            </a:xfrm>
            <a:custGeom>
              <a:avLst/>
              <a:gdLst/>
              <a:ahLst/>
              <a:cxnLst/>
              <a:rect r="r" b="b" t="t" l="l"/>
              <a:pathLst>
                <a:path h="3180541" w="2731466">
                  <a:moveTo>
                    <a:pt x="38071" y="0"/>
                  </a:moveTo>
                  <a:lnTo>
                    <a:pt x="2693395" y="0"/>
                  </a:lnTo>
                  <a:cubicBezTo>
                    <a:pt x="2703492" y="0"/>
                    <a:pt x="2713175" y="4011"/>
                    <a:pt x="2720315" y="11151"/>
                  </a:cubicBezTo>
                  <a:cubicBezTo>
                    <a:pt x="2727455" y="18291"/>
                    <a:pt x="2731466" y="27974"/>
                    <a:pt x="2731466" y="38071"/>
                  </a:cubicBezTo>
                  <a:lnTo>
                    <a:pt x="2731466" y="3142470"/>
                  </a:lnTo>
                  <a:cubicBezTo>
                    <a:pt x="2731466" y="3163496"/>
                    <a:pt x="2714421" y="3180541"/>
                    <a:pt x="2693395" y="3180541"/>
                  </a:cubicBezTo>
                  <a:lnTo>
                    <a:pt x="38071" y="3180541"/>
                  </a:lnTo>
                  <a:cubicBezTo>
                    <a:pt x="17045" y="3180541"/>
                    <a:pt x="0" y="3163496"/>
                    <a:pt x="0" y="3142470"/>
                  </a:cubicBezTo>
                  <a:lnTo>
                    <a:pt x="0" y="38071"/>
                  </a:lnTo>
                  <a:cubicBezTo>
                    <a:pt x="0" y="17045"/>
                    <a:pt x="17045" y="0"/>
                    <a:pt x="380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731466" cy="32186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734267" y="2989152"/>
            <a:ext cx="365307" cy="365307"/>
          </a:xfrm>
          <a:custGeom>
            <a:avLst/>
            <a:gdLst/>
            <a:ahLst/>
            <a:cxnLst/>
            <a:rect r="r" b="b" t="t" l="l"/>
            <a:pathLst>
              <a:path h="365307" w="365307">
                <a:moveTo>
                  <a:pt x="0" y="0"/>
                </a:moveTo>
                <a:lnTo>
                  <a:pt x="365307" y="0"/>
                </a:lnTo>
                <a:lnTo>
                  <a:pt x="365307" y="365306"/>
                </a:lnTo>
                <a:lnTo>
                  <a:pt x="0" y="365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34267" y="4354583"/>
            <a:ext cx="374650" cy="374650"/>
          </a:xfrm>
          <a:custGeom>
            <a:avLst/>
            <a:gdLst/>
            <a:ahLst/>
            <a:cxnLst/>
            <a:rect r="r" b="b" t="t" l="l"/>
            <a:pathLst>
              <a:path h="374650" w="374650">
                <a:moveTo>
                  <a:pt x="0" y="0"/>
                </a:moveTo>
                <a:lnTo>
                  <a:pt x="374650" y="0"/>
                </a:lnTo>
                <a:lnTo>
                  <a:pt x="374650" y="374650"/>
                </a:lnTo>
                <a:lnTo>
                  <a:pt x="0" y="374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734267" y="4967358"/>
            <a:ext cx="365307" cy="365307"/>
          </a:xfrm>
          <a:custGeom>
            <a:avLst/>
            <a:gdLst/>
            <a:ahLst/>
            <a:cxnLst/>
            <a:rect r="r" b="b" t="t" l="l"/>
            <a:pathLst>
              <a:path h="365307" w="365307">
                <a:moveTo>
                  <a:pt x="0" y="0"/>
                </a:moveTo>
                <a:lnTo>
                  <a:pt x="365307" y="0"/>
                </a:lnTo>
                <a:lnTo>
                  <a:pt x="365307" y="365307"/>
                </a:lnTo>
                <a:lnTo>
                  <a:pt x="0" y="3653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734267" y="6722952"/>
            <a:ext cx="365307" cy="365307"/>
          </a:xfrm>
          <a:custGeom>
            <a:avLst/>
            <a:gdLst/>
            <a:ahLst/>
            <a:cxnLst/>
            <a:rect r="r" b="b" t="t" l="l"/>
            <a:pathLst>
              <a:path h="365307" w="365307">
                <a:moveTo>
                  <a:pt x="0" y="0"/>
                </a:moveTo>
                <a:lnTo>
                  <a:pt x="365307" y="0"/>
                </a:lnTo>
                <a:lnTo>
                  <a:pt x="365307" y="365306"/>
                </a:lnTo>
                <a:lnTo>
                  <a:pt x="0" y="365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734267" y="7707202"/>
            <a:ext cx="365307" cy="365307"/>
          </a:xfrm>
          <a:custGeom>
            <a:avLst/>
            <a:gdLst/>
            <a:ahLst/>
            <a:cxnLst/>
            <a:rect r="r" b="b" t="t" l="l"/>
            <a:pathLst>
              <a:path h="365307" w="365307">
                <a:moveTo>
                  <a:pt x="0" y="0"/>
                </a:moveTo>
                <a:lnTo>
                  <a:pt x="365307" y="0"/>
                </a:lnTo>
                <a:lnTo>
                  <a:pt x="365307" y="365306"/>
                </a:lnTo>
                <a:lnTo>
                  <a:pt x="0" y="3653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028700" y="4046663"/>
            <a:ext cx="4223138" cy="7250022"/>
          </a:xfrm>
          <a:custGeom>
            <a:avLst/>
            <a:gdLst/>
            <a:ahLst/>
            <a:cxnLst/>
            <a:rect r="r" b="b" t="t" l="l"/>
            <a:pathLst>
              <a:path h="7250022" w="4223138">
                <a:moveTo>
                  <a:pt x="4223138" y="0"/>
                </a:moveTo>
                <a:lnTo>
                  <a:pt x="0" y="0"/>
                </a:lnTo>
                <a:lnTo>
                  <a:pt x="0" y="7250021"/>
                </a:lnTo>
                <a:lnTo>
                  <a:pt x="4223138" y="7250021"/>
                </a:lnTo>
                <a:lnTo>
                  <a:pt x="4223138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882754"/>
            <a:ext cx="6067948" cy="39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Mari M</a:t>
            </a: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enganalisis Teks!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1521092"/>
            <a:ext cx="7081234" cy="2176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7"/>
              </a:lnSpc>
            </a:pPr>
            <a:r>
              <a:rPr lang="en-US" sz="7640">
                <a:solidFill>
                  <a:srgbClr val="4B2E24"/>
                </a:solidFill>
                <a:latin typeface="Lobster"/>
                <a:ea typeface="Lobster"/>
                <a:cs typeface="Lobster"/>
                <a:sym typeface="Lobster"/>
              </a:rPr>
              <a:t>Cara M</a:t>
            </a:r>
            <a:r>
              <a:rPr lang="en-US" sz="7640">
                <a:solidFill>
                  <a:srgbClr val="4B2E24"/>
                </a:solidFill>
                <a:latin typeface="Lobster"/>
                <a:ea typeface="Lobster"/>
                <a:cs typeface="Lobster"/>
                <a:sym typeface="Lobster"/>
              </a:rPr>
              <a:t>emainkan Angklung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734267" y="834181"/>
            <a:ext cx="1202208" cy="402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569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Tujuan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734267" y="1342369"/>
            <a:ext cx="7525033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Angklung adalah alat musik tradisional Sunda. Berikut adalah cara dasar untuk memainkannya.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734267" y="2348245"/>
            <a:ext cx="2943313" cy="402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2"/>
              </a:lnSpc>
            </a:pPr>
            <a:r>
              <a:rPr lang="en-US" sz="2569" b="true">
                <a:solidFill>
                  <a:srgbClr val="4B2E24"/>
                </a:solidFill>
                <a:latin typeface="Nunito Bold"/>
                <a:ea typeface="Nunito Bold"/>
                <a:cs typeface="Nunito Bold"/>
                <a:sym typeface="Nunito Bold"/>
              </a:rPr>
              <a:t>Langkah-langkah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29683" y="2970102"/>
            <a:ext cx="6860138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Peganglah angklung dengan benar. Tangan kiri memegang simpul atas angklung, dan tangan kanan memegang bagian bawah.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29683" y="4344877"/>
            <a:ext cx="6860138" cy="39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Posisikan angklung secara tegak dan lurus.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29683" y="4938602"/>
            <a:ext cx="6860138" cy="156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Selanjutnya, getarkan bagian bawah angklung dengan cepat menggunakan tangan kanan. Pastikan getarannya cukup untuk menghasilkan suara yang nyaring.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29683" y="6703902"/>
            <a:ext cx="6860138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Hentikan getaran dengan menahan bagian bawah angklung untuk menghentikan suara.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29683" y="7688152"/>
            <a:ext cx="6860138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4"/>
              </a:lnSpc>
            </a:pPr>
            <a:r>
              <a:rPr lang="en-US" sz="2499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Mainkanlah sesuai nada yang diinginkan secara bergantian dengan teman-temanmu.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8DC">
                <a:alpha val="100000"/>
              </a:srgbClr>
            </a:gs>
            <a:gs pos="5000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61188" y="2948818"/>
            <a:ext cx="13365623" cy="2546134"/>
            <a:chOff x="0" y="0"/>
            <a:chExt cx="3520164" cy="67058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520164" cy="670587"/>
            </a:xfrm>
            <a:custGeom>
              <a:avLst/>
              <a:gdLst/>
              <a:ahLst/>
              <a:cxnLst/>
              <a:rect r="r" b="b" t="t" l="l"/>
              <a:pathLst>
                <a:path h="670587" w="3520164">
                  <a:moveTo>
                    <a:pt x="29541" y="0"/>
                  </a:moveTo>
                  <a:lnTo>
                    <a:pt x="3490623" y="0"/>
                  </a:lnTo>
                  <a:cubicBezTo>
                    <a:pt x="3506938" y="0"/>
                    <a:pt x="3520164" y="13226"/>
                    <a:pt x="3520164" y="29541"/>
                  </a:cubicBezTo>
                  <a:lnTo>
                    <a:pt x="3520164" y="641045"/>
                  </a:lnTo>
                  <a:cubicBezTo>
                    <a:pt x="3520164" y="657361"/>
                    <a:pt x="3506938" y="670587"/>
                    <a:pt x="3490623" y="670587"/>
                  </a:cubicBezTo>
                  <a:lnTo>
                    <a:pt x="29541" y="670587"/>
                  </a:lnTo>
                  <a:cubicBezTo>
                    <a:pt x="13226" y="670587"/>
                    <a:pt x="0" y="657361"/>
                    <a:pt x="0" y="641045"/>
                  </a:cubicBezTo>
                  <a:lnTo>
                    <a:pt x="0" y="29541"/>
                  </a:lnTo>
                  <a:cubicBezTo>
                    <a:pt x="0" y="13226"/>
                    <a:pt x="13226" y="0"/>
                    <a:pt x="295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3520164" cy="7182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295002" y="5994775"/>
            <a:ext cx="16230600" cy="3836324"/>
          </a:xfrm>
          <a:custGeom>
            <a:avLst/>
            <a:gdLst/>
            <a:ahLst/>
            <a:cxnLst/>
            <a:rect r="r" b="b" t="t" l="l"/>
            <a:pathLst>
              <a:path h="3836324" w="16230600">
                <a:moveTo>
                  <a:pt x="0" y="0"/>
                </a:moveTo>
                <a:lnTo>
                  <a:pt x="16230600" y="0"/>
                </a:lnTo>
                <a:lnTo>
                  <a:pt x="16230600" y="3836324"/>
                </a:lnTo>
                <a:lnTo>
                  <a:pt x="0" y="3836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3290745" y="5994775"/>
            <a:ext cx="16230600" cy="3836324"/>
          </a:xfrm>
          <a:custGeom>
            <a:avLst/>
            <a:gdLst/>
            <a:ahLst/>
            <a:cxnLst/>
            <a:rect r="r" b="b" t="t" l="l"/>
            <a:pathLst>
              <a:path h="3836324" w="16230600">
                <a:moveTo>
                  <a:pt x="16230600" y="0"/>
                </a:moveTo>
                <a:lnTo>
                  <a:pt x="0" y="0"/>
                </a:lnTo>
                <a:lnTo>
                  <a:pt x="0" y="3836324"/>
                </a:lnTo>
                <a:lnTo>
                  <a:pt x="16230600" y="383632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086427" y="6966325"/>
            <a:ext cx="20962825" cy="10822058"/>
          </a:xfrm>
          <a:custGeom>
            <a:avLst/>
            <a:gdLst/>
            <a:ahLst/>
            <a:cxnLst/>
            <a:rect r="r" b="b" t="t" l="l"/>
            <a:pathLst>
              <a:path h="10822058" w="20962825">
                <a:moveTo>
                  <a:pt x="0" y="0"/>
                </a:moveTo>
                <a:lnTo>
                  <a:pt x="20962825" y="0"/>
                </a:lnTo>
                <a:lnTo>
                  <a:pt x="20962825" y="10822058"/>
                </a:lnTo>
                <a:lnTo>
                  <a:pt x="0" y="10822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740775" y="1478824"/>
            <a:ext cx="4806450" cy="1096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57"/>
              </a:lnSpc>
            </a:pPr>
            <a:r>
              <a:rPr lang="en-US" sz="7640">
                <a:solidFill>
                  <a:srgbClr val="4B2E24"/>
                </a:solidFill>
                <a:latin typeface="Lobster"/>
                <a:ea typeface="Lobster"/>
                <a:cs typeface="Lobster"/>
                <a:sym typeface="Lobster"/>
              </a:rPr>
              <a:t>Analisis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165181" y="3536603"/>
            <a:ext cx="11662945" cy="1361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1202" indent="-315601" lvl="1">
              <a:lnSpc>
                <a:spcPts val="3654"/>
              </a:lnSpc>
              <a:buFont typeface="Arial"/>
              <a:buChar char="•"/>
            </a:pPr>
            <a:r>
              <a:rPr lang="en-US" sz="2923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Struktur: Tujuan dan Langkah-langkah.</a:t>
            </a:r>
          </a:p>
          <a:p>
            <a:pPr algn="l" marL="631202" indent="-315601" lvl="1">
              <a:lnSpc>
                <a:spcPts val="3654"/>
              </a:lnSpc>
              <a:buFont typeface="Arial"/>
              <a:buChar char="•"/>
            </a:pPr>
            <a:r>
              <a:rPr lang="en-US" sz="2923">
                <a:solidFill>
                  <a:srgbClr val="4B2E24"/>
                </a:solidFill>
                <a:latin typeface="Nunito"/>
                <a:ea typeface="Nunito"/>
                <a:cs typeface="Nunito"/>
                <a:sym typeface="Nunito"/>
              </a:rPr>
              <a:t>Kaidah Bahasa: Menggunakan kalimat perintah (Peganglah, Getarkan), konjungsi temporal (Selanjutnya).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DAGzGQlHZb4</dc:identifier>
  <dcterms:modified xsi:type="dcterms:W3CDTF">2011-08-01T06:04:30Z</dcterms:modified>
  <cp:revision>1</cp:revision>
  <dc:title>Teks Prosedur Presentasi Biru Muda dan Hijau Gaya Ilustratif</dc:title>
</cp:coreProperties>
</file>